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508" r:id="rId3"/>
    <p:sldId id="269" r:id="rId4"/>
    <p:sldId id="270" r:id="rId5"/>
    <p:sldId id="272" r:id="rId6"/>
    <p:sldId id="273" r:id="rId7"/>
    <p:sldId id="271" r:id="rId8"/>
    <p:sldId id="534" r:id="rId9"/>
    <p:sldId id="275" r:id="rId10"/>
    <p:sldId id="276" r:id="rId11"/>
    <p:sldId id="279" r:id="rId12"/>
    <p:sldId id="280" r:id="rId13"/>
    <p:sldId id="277" r:id="rId14"/>
    <p:sldId id="278" r:id="rId15"/>
    <p:sldId id="283" r:id="rId16"/>
    <p:sldId id="514" r:id="rId17"/>
    <p:sldId id="520" r:id="rId18"/>
    <p:sldId id="257" r:id="rId19"/>
    <p:sldId id="259" r:id="rId20"/>
    <p:sldId id="260" r:id="rId21"/>
    <p:sldId id="261" r:id="rId22"/>
    <p:sldId id="281" r:id="rId23"/>
    <p:sldId id="262" r:id="rId24"/>
    <p:sldId id="263" r:id="rId25"/>
    <p:sldId id="264" r:id="rId26"/>
    <p:sldId id="282" r:id="rId27"/>
    <p:sldId id="533" r:id="rId28"/>
    <p:sldId id="521" r:id="rId29"/>
    <p:sldId id="522" r:id="rId30"/>
    <p:sldId id="523" r:id="rId31"/>
    <p:sldId id="524" r:id="rId32"/>
    <p:sldId id="525" r:id="rId33"/>
    <p:sldId id="526" r:id="rId34"/>
    <p:sldId id="527" r:id="rId35"/>
    <p:sldId id="528" r:id="rId36"/>
    <p:sldId id="530" r:id="rId37"/>
    <p:sldId id="529" r:id="rId38"/>
    <p:sldId id="531" r:id="rId39"/>
    <p:sldId id="5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767" autoAdjust="0"/>
  </p:normalViewPr>
  <p:slideViewPr>
    <p:cSldViewPr snapToGrid="0">
      <p:cViewPr varScale="1">
        <p:scale>
          <a:sx n="68" d="100"/>
          <a:sy n="68" d="100"/>
        </p:scale>
        <p:origin x="5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768C6-3437-4948-92C4-4B696EAC76E9}" type="datetimeFigureOut">
              <a:rPr lang="en-IN" smtClean="0"/>
              <a:t>05-11-2024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76A62-36FE-4302-AB26-74C14C39E94E}" type="slidenum">
              <a:rPr lang="en-IN" smtClean="0"/>
              <a:t>‹#›</a:t>
            </a:fld>
            <a:endParaRPr lang="en-IN"/>
          </a:p>
        </p:txBody>
      </p:sp>
    </p:spTree>
    <p:extLst>
      <p:ext uri="{BB962C8B-B14F-4D97-AF65-F5344CB8AC3E}">
        <p14:creationId xmlns:p14="http://schemas.microsoft.com/office/powerpoint/2010/main" val="364945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balanced tree</a:t>
            </a:r>
            <a:r>
              <a:rPr lang="en-US" dirty="0"/>
              <a:t> is a type of data structure in which the height of the tree (the number of levels or depth) is kept as small as possible to ensure efficient operations, such as insertion, deletion, and lookup. In a balanced tree, the subtrees of any node have heights that differ by at most a certain amount, ensuring that the tree remains close to a minimum height for the number of nodes it contains.</a:t>
            </a:r>
          </a:p>
        </p:txBody>
      </p:sp>
      <p:sp>
        <p:nvSpPr>
          <p:cNvPr id="4" name="Slide Number Placeholder 3"/>
          <p:cNvSpPr>
            <a:spLocks noGrp="1"/>
          </p:cNvSpPr>
          <p:nvPr>
            <p:ph type="sldNum" sz="quarter" idx="5"/>
          </p:nvPr>
        </p:nvSpPr>
        <p:spPr/>
        <p:txBody>
          <a:bodyPr/>
          <a:lstStyle/>
          <a:p>
            <a:fld id="{D7B76A62-36FE-4302-AB26-74C14C39E94E}" type="slidenum">
              <a:rPr lang="en-IN" smtClean="0"/>
              <a:t>1</a:t>
            </a:fld>
            <a:endParaRPr lang="en-IN"/>
          </a:p>
        </p:txBody>
      </p:sp>
    </p:spTree>
    <p:extLst>
      <p:ext uri="{BB962C8B-B14F-4D97-AF65-F5344CB8AC3E}">
        <p14:creationId xmlns:p14="http://schemas.microsoft.com/office/powerpoint/2010/main" val="2199962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76A62-36FE-4302-AB26-74C14C39E94E}" type="slidenum">
              <a:rPr lang="en-IN" smtClean="0"/>
              <a:t>26</a:t>
            </a:fld>
            <a:endParaRPr lang="en-IN"/>
          </a:p>
        </p:txBody>
      </p:sp>
    </p:spTree>
    <p:extLst>
      <p:ext uri="{BB962C8B-B14F-4D97-AF65-F5344CB8AC3E}">
        <p14:creationId xmlns:p14="http://schemas.microsoft.com/office/powerpoint/2010/main" val="115940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929C571-34E4-7A4A-0C1D-80A664A12E12}"/>
              </a:ext>
            </a:extLst>
          </p:cNvPr>
          <p:cNvSpPr>
            <a:spLocks noGrp="1" noChangeArrowheads="1"/>
          </p:cNvSpPr>
          <p:nvPr>
            <p:ph type="sldNum" sz="quarter" idx="5"/>
          </p:nvPr>
        </p:nvSpPr>
        <p:spPr>
          <a:ln/>
        </p:spPr>
        <p:txBody>
          <a:bodyPr/>
          <a:lstStyle/>
          <a:p>
            <a:fld id="{4AB72FC0-DD08-4BF4-9B7A-4F6CE572E21B}" type="slidenum">
              <a:rPr lang="zh-CN" altLang="en-US"/>
              <a:pPr/>
              <a:t>2</a:t>
            </a:fld>
            <a:endParaRPr lang="en-US" altLang="zh-CN"/>
          </a:p>
        </p:txBody>
      </p:sp>
      <p:sp>
        <p:nvSpPr>
          <p:cNvPr id="1598466" name="Rectangle 2">
            <a:extLst>
              <a:ext uri="{FF2B5EF4-FFF2-40B4-BE49-F238E27FC236}">
                <a16:creationId xmlns:a16="http://schemas.microsoft.com/office/drawing/2014/main" id="{49B5B748-F02A-34FB-6387-F821236671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7</a:t>
            </a:fld>
            <a:endParaRPr lang="en-IN"/>
          </a:p>
        </p:txBody>
      </p:sp>
    </p:spTree>
    <p:extLst>
      <p:ext uri="{BB962C8B-B14F-4D97-AF65-F5344CB8AC3E}">
        <p14:creationId xmlns:p14="http://schemas.microsoft.com/office/powerpoint/2010/main" val="184331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Leag</a:t>
            </a:r>
            <a:r>
              <a:rPr lang="en-US" dirty="0"/>
              <a:t> node we have sub clusters, at </a:t>
            </a:r>
            <a:r>
              <a:rPr lang="en-US" dirty="0" err="1"/>
              <a:t>uppler</a:t>
            </a:r>
            <a:r>
              <a:rPr lang="en-US" dirty="0"/>
              <a:t> levels we just have a structure of cluster</a:t>
            </a:r>
          </a:p>
          <a:p>
            <a:r>
              <a:rPr lang="en-US" dirty="0"/>
              <a:t>T is threshold follows by the sub </a:t>
            </a:r>
            <a:r>
              <a:rPr lang="en-US" dirty="0" err="1"/>
              <a:t>claster</a:t>
            </a:r>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11</a:t>
            </a:fld>
            <a:endParaRPr lang="en-IN"/>
          </a:p>
        </p:txBody>
      </p:sp>
    </p:spTree>
    <p:extLst>
      <p:ext uri="{BB962C8B-B14F-4D97-AF65-F5344CB8AC3E}">
        <p14:creationId xmlns:p14="http://schemas.microsoft.com/office/powerpoint/2010/main" val="223395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Leag</a:t>
            </a:r>
            <a:r>
              <a:rPr lang="en-US" dirty="0"/>
              <a:t> node we have sub clusters, at </a:t>
            </a:r>
            <a:r>
              <a:rPr lang="en-US" dirty="0" err="1"/>
              <a:t>uppler</a:t>
            </a:r>
            <a:r>
              <a:rPr lang="en-US" dirty="0"/>
              <a:t> levels we just have a structure of cluster</a:t>
            </a:r>
          </a:p>
          <a:p>
            <a:r>
              <a:rPr lang="en-US" dirty="0"/>
              <a:t>T is threshold follows by the sub </a:t>
            </a:r>
            <a:r>
              <a:rPr lang="en-US" dirty="0" err="1"/>
              <a:t>claster</a:t>
            </a:r>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15</a:t>
            </a:fld>
            <a:endParaRPr lang="en-IN"/>
          </a:p>
        </p:txBody>
      </p:sp>
    </p:spTree>
    <p:extLst>
      <p:ext uri="{BB962C8B-B14F-4D97-AF65-F5344CB8AC3E}">
        <p14:creationId xmlns:p14="http://schemas.microsoft.com/office/powerpoint/2010/main" val="255739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D15249C-6624-CB3A-9C6A-51DF493BE142}"/>
              </a:ext>
            </a:extLst>
          </p:cNvPr>
          <p:cNvSpPr>
            <a:spLocks noGrp="1" noChangeArrowheads="1"/>
          </p:cNvSpPr>
          <p:nvPr>
            <p:ph type="sldNum" sz="quarter" idx="5"/>
          </p:nvPr>
        </p:nvSpPr>
        <p:spPr>
          <a:ln/>
        </p:spPr>
        <p:txBody>
          <a:bodyPr/>
          <a:lstStyle/>
          <a:p>
            <a:fld id="{D1D568F8-36AC-4AC1-9CED-6EC46BC735B1}" type="slidenum">
              <a:rPr lang="zh-CN" altLang="en-US"/>
              <a:pPr/>
              <a:t>16</a:t>
            </a:fld>
            <a:endParaRPr lang="en-US" altLang="zh-CN"/>
          </a:p>
        </p:txBody>
      </p:sp>
      <p:sp>
        <p:nvSpPr>
          <p:cNvPr id="1616898" name="Rectangle 2">
            <a:extLst>
              <a:ext uri="{FF2B5EF4-FFF2-40B4-BE49-F238E27FC236}">
                <a16:creationId xmlns:a16="http://schemas.microsoft.com/office/drawing/2014/main" id="{63F039CE-16D6-B3CD-9206-0E8FAE98FF42}"/>
              </a:ext>
            </a:extLst>
          </p:cNvPr>
          <p:cNvSpPr>
            <a:spLocks noGrp="1" noRot="1" noChangeAspect="1" noChangeArrowheads="1" noTextEdit="1"/>
          </p:cNvSpPr>
          <p:nvPr>
            <p:ph type="sldImg"/>
          </p:nvPr>
        </p:nvSpPr>
        <p:spPr>
          <a:ln/>
        </p:spPr>
      </p:sp>
      <p:sp>
        <p:nvSpPr>
          <p:cNvPr id="1616899" name="Rectangle 3">
            <a:extLst>
              <a:ext uri="{FF2B5EF4-FFF2-40B4-BE49-F238E27FC236}">
                <a16:creationId xmlns:a16="http://schemas.microsoft.com/office/drawing/2014/main" id="{81FFA074-D261-6E22-9FAD-646C3F24E590}"/>
              </a:ext>
            </a:extLst>
          </p:cNvPr>
          <p:cNvSpPr>
            <a:spLocks noGrp="1" noChangeArrowheads="1"/>
          </p:cNvSpPr>
          <p:nvPr>
            <p:ph type="body" idx="1"/>
          </p:nvPr>
        </p:nvSpPr>
        <p:spPr/>
        <p:txBody>
          <a:bodyPr/>
          <a:lstStyle/>
          <a:p>
            <a:pPr>
              <a:lnSpc>
                <a:spcPct val="90000"/>
              </a:lnSpc>
            </a:pPr>
            <a:endParaRPr lang="en-US" altLang="en-US"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18</a:t>
            </a:fld>
            <a:endParaRPr lang="en-IN"/>
          </a:p>
        </p:txBody>
      </p:sp>
    </p:spTree>
    <p:extLst>
      <p:ext uri="{BB962C8B-B14F-4D97-AF65-F5344CB8AC3E}">
        <p14:creationId xmlns:p14="http://schemas.microsoft.com/office/powerpoint/2010/main" val="37124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20</a:t>
            </a:fld>
            <a:endParaRPr lang="en-IN"/>
          </a:p>
        </p:txBody>
      </p:sp>
    </p:spTree>
    <p:extLst>
      <p:ext uri="{BB962C8B-B14F-4D97-AF65-F5344CB8AC3E}">
        <p14:creationId xmlns:p14="http://schemas.microsoft.com/office/powerpoint/2010/main" val="351485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B76A62-36FE-4302-AB26-74C14C39E94E}" type="slidenum">
              <a:rPr lang="en-IN" smtClean="0"/>
              <a:t>23</a:t>
            </a:fld>
            <a:endParaRPr lang="en-IN"/>
          </a:p>
        </p:txBody>
      </p:sp>
    </p:spTree>
    <p:extLst>
      <p:ext uri="{BB962C8B-B14F-4D97-AF65-F5344CB8AC3E}">
        <p14:creationId xmlns:p14="http://schemas.microsoft.com/office/powerpoint/2010/main" val="198216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C661-9B64-47CD-95D6-A52AD9E78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1CB5F1-5683-4F71-8C76-B8FEAFFB3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2AA171-585D-4BE7-90AF-23BE3A80FE7A}"/>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15AD8B24-1392-4D49-8AD2-AC23B0E984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18411-E4C7-467D-A727-5A2FCDE08F8E}"/>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80272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35A6-5755-4E29-B257-648614D7C6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CC66A3-0971-4CE1-A193-A6C9DA02E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30A174-55B1-482A-BE0F-03FC8E933B95}"/>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47C26661-29D4-4E93-84D1-F15679BFBE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DE9C1F-B229-424D-8EB9-B2A0139116FB}"/>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2547342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08AE8-9B44-408F-AF4B-62AF207147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EBE1C8-E3E1-48C6-84D8-0C2519D497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C1E3F-B255-4DFE-97F0-2FDE37D6CB92}"/>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3296157A-4B01-41AE-B53C-3BD2FED6BA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BA9B1C-2A63-4950-8705-B234F98CC882}"/>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4089051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435D-CAE2-94D9-1914-7FD3D58A9B61}"/>
              </a:ext>
            </a:extLst>
          </p:cNvPr>
          <p:cNvSpPr>
            <a:spLocks noGrp="1"/>
          </p:cNvSpPr>
          <p:nvPr>
            <p:ph type="title"/>
          </p:nvPr>
        </p:nvSpPr>
        <p:spPr>
          <a:xfrm>
            <a:off x="469901" y="342900"/>
            <a:ext cx="11256433" cy="571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EA8F4C-645A-CCFE-CA04-182EDF4EDD45}"/>
              </a:ext>
            </a:extLst>
          </p:cNvPr>
          <p:cNvSpPr>
            <a:spLocks noGrp="1"/>
          </p:cNvSpPr>
          <p:nvPr>
            <p:ph type="body" sz="half" idx="1"/>
          </p:nvPr>
        </p:nvSpPr>
        <p:spPr>
          <a:xfrm>
            <a:off x="469901" y="990600"/>
            <a:ext cx="5526617"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683560-67AD-C3B0-B330-D81F539FA536}"/>
              </a:ext>
            </a:extLst>
          </p:cNvPr>
          <p:cNvSpPr>
            <a:spLocks noGrp="1"/>
          </p:cNvSpPr>
          <p:nvPr>
            <p:ph sz="half" idx="2"/>
          </p:nvPr>
        </p:nvSpPr>
        <p:spPr>
          <a:xfrm>
            <a:off x="6199717" y="990600"/>
            <a:ext cx="5526616"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EDE5AD-62BB-A51B-6D94-2B9F5F2C506C}"/>
              </a:ext>
            </a:extLst>
          </p:cNvPr>
          <p:cNvSpPr>
            <a:spLocks noGrp="1"/>
          </p:cNvSpPr>
          <p:nvPr>
            <p:ph type="dt" sz="half" idx="10"/>
          </p:nvPr>
        </p:nvSpPr>
        <p:spPr>
          <a:xfrm>
            <a:off x="508000" y="6323013"/>
            <a:ext cx="2540000" cy="457200"/>
          </a:xfrm>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3D5F3714-76C2-5E5C-C452-F6B0FCCDB810}"/>
              </a:ext>
            </a:extLst>
          </p:cNvPr>
          <p:cNvSpPr>
            <a:spLocks noGrp="1"/>
          </p:cNvSpPr>
          <p:nvPr>
            <p:ph type="ftr" sz="quarter" idx="11"/>
          </p:nvPr>
        </p:nvSpPr>
        <p:spPr>
          <a:xfrm>
            <a:off x="4165600" y="6323013"/>
            <a:ext cx="3860800" cy="457200"/>
          </a:xfrm>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8A0D65A0-7978-D35C-F264-95EABB2970D3}"/>
              </a:ext>
            </a:extLst>
          </p:cNvPr>
          <p:cNvSpPr>
            <a:spLocks noGrp="1"/>
          </p:cNvSpPr>
          <p:nvPr>
            <p:ph type="sldNum" sz="quarter" idx="12"/>
          </p:nvPr>
        </p:nvSpPr>
        <p:spPr>
          <a:xfrm>
            <a:off x="9144000" y="6323013"/>
            <a:ext cx="2540000" cy="457200"/>
          </a:xfrm>
        </p:spPr>
        <p:txBody>
          <a:bodyPr/>
          <a:lstStyle>
            <a:lvl1pPr>
              <a:defRPr/>
            </a:lvl1pPr>
          </a:lstStyle>
          <a:p>
            <a:fld id="{8D7BF957-EDE8-4527-8C3C-83C9E3C20A21}" type="slidenum">
              <a:rPr lang="zh-CN" altLang="en-US"/>
              <a:pPr/>
              <a:t>‹#›</a:t>
            </a:fld>
            <a:endParaRPr lang="en-US" altLang="zh-CN"/>
          </a:p>
        </p:txBody>
      </p:sp>
    </p:spTree>
    <p:extLst>
      <p:ext uri="{BB962C8B-B14F-4D97-AF65-F5344CB8AC3E}">
        <p14:creationId xmlns:p14="http://schemas.microsoft.com/office/powerpoint/2010/main" val="109846074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7C21-4ACA-44F6-B984-54756DD1DD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5CC6D6-79A2-497E-8F26-ABDFD6753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5E37AC-56B2-4D12-B4F9-B4FC29836D39}"/>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67639DBE-FF3F-4C92-B62B-8919EB844C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4A625B-C26A-4239-B0A6-487914203408}"/>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346168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DC6B-53D4-4A78-A01C-638B2A80A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3998AC-1722-4713-8654-BFFDD6292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15BB19-01D5-4FDF-9DE0-9EAB3E6B03BF}"/>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4F990903-1AD4-4AE2-9966-7BFF1DA426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033815-EE51-4F92-987F-697DCAD0ADC1}"/>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103935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F8E6-30A9-44C9-BB5B-948C0F3458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1CE4F9-16F7-4E78-9FC0-DB98BEB75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7908E3-08EB-4442-A94D-22F3EA8D68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BBA234-B05F-40E1-9545-D8578FE88423}"/>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6" name="Footer Placeholder 5">
            <a:extLst>
              <a:ext uri="{FF2B5EF4-FFF2-40B4-BE49-F238E27FC236}">
                <a16:creationId xmlns:a16="http://schemas.microsoft.com/office/drawing/2014/main" id="{BDB322F5-BBBE-4BE6-80F0-3E90B5E243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39AB77-9625-4D2E-B2D7-62F05FE43508}"/>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2782124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EDD4-BAA8-44BC-9546-54E1182F73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8094F6-CCD0-45B7-841A-AD50C4858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693D49-DE93-4802-BE4E-6F4248557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5CE1A9-76FB-4161-8937-A1268841C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E9D94E-0807-475C-95B0-2F973C3F7D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6F83BA-C8A7-46B1-BBC3-C3A7CE56E4B7}"/>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8" name="Footer Placeholder 7">
            <a:extLst>
              <a:ext uri="{FF2B5EF4-FFF2-40B4-BE49-F238E27FC236}">
                <a16:creationId xmlns:a16="http://schemas.microsoft.com/office/drawing/2014/main" id="{0B74577B-094A-41D8-83B9-E2AA605BA0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248255-FAB0-4667-ACDC-9E68110B7FFE}"/>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303470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AB05-9B72-443F-84F9-0AD7987A27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EAB403-A5F9-4653-9B78-EB497D786A93}"/>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4" name="Footer Placeholder 3">
            <a:extLst>
              <a:ext uri="{FF2B5EF4-FFF2-40B4-BE49-F238E27FC236}">
                <a16:creationId xmlns:a16="http://schemas.microsoft.com/office/drawing/2014/main" id="{78BC8EDC-A3B0-42D7-8047-356B5C7A51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1DC9A8-A5B9-4A57-A4AA-D67A07A65375}"/>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222349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36F936-D5CB-48CE-A5B4-74AB55215E7A}"/>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3" name="Footer Placeholder 2">
            <a:extLst>
              <a:ext uri="{FF2B5EF4-FFF2-40B4-BE49-F238E27FC236}">
                <a16:creationId xmlns:a16="http://schemas.microsoft.com/office/drawing/2014/main" id="{809BACC9-CDE9-4375-A0A4-82B4C9A623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271673-7A35-4194-967A-BB1BDCD64D9B}"/>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1943568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C2B8-4EE3-4F49-A982-A802CCBD15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7D2E84-F4E5-4AB7-80F5-804107902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69FA2D-E59F-49BD-AEEF-84C0AE0A13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28F3D-088E-4334-BE4C-D46743841E0C}"/>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6" name="Footer Placeholder 5">
            <a:extLst>
              <a:ext uri="{FF2B5EF4-FFF2-40B4-BE49-F238E27FC236}">
                <a16:creationId xmlns:a16="http://schemas.microsoft.com/office/drawing/2014/main" id="{3AB1511E-268B-454C-8859-9F994F1A6C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4EB662-2B51-4DE1-959D-B50F61B9A822}"/>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294999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F9DB-ED37-4FA3-ACAD-7D675EFF2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4C8663-F78C-4588-B4AF-5768D5402D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05ED2D-05CD-4DC4-B5E0-095BB3B78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29229-48CF-4BC1-A7A1-CE04D8CE150D}"/>
              </a:ext>
            </a:extLst>
          </p:cNvPr>
          <p:cNvSpPr>
            <a:spLocks noGrp="1"/>
          </p:cNvSpPr>
          <p:nvPr>
            <p:ph type="dt" sz="half" idx="10"/>
          </p:nvPr>
        </p:nvSpPr>
        <p:spPr/>
        <p:txBody>
          <a:bodyPr/>
          <a:lstStyle/>
          <a:p>
            <a:fld id="{A477F5FC-D02B-44C5-B956-8E4E66315EF9}" type="datetimeFigureOut">
              <a:rPr lang="en-IN" smtClean="0"/>
              <a:t>05-11-2024</a:t>
            </a:fld>
            <a:endParaRPr lang="en-IN"/>
          </a:p>
        </p:txBody>
      </p:sp>
      <p:sp>
        <p:nvSpPr>
          <p:cNvPr id="6" name="Footer Placeholder 5">
            <a:extLst>
              <a:ext uri="{FF2B5EF4-FFF2-40B4-BE49-F238E27FC236}">
                <a16:creationId xmlns:a16="http://schemas.microsoft.com/office/drawing/2014/main" id="{A23004EC-CA2A-4289-A39C-DD6E69EDE9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8B1106-0254-4936-A27B-02A6A5099AF5}"/>
              </a:ext>
            </a:extLst>
          </p:cNvPr>
          <p:cNvSpPr>
            <a:spLocks noGrp="1"/>
          </p:cNvSpPr>
          <p:nvPr>
            <p:ph type="sldNum" sz="quarter" idx="12"/>
          </p:nvPr>
        </p:nvSpPr>
        <p:spPr/>
        <p:txBody>
          <a:bodyPr/>
          <a:lstStyle/>
          <a:p>
            <a:fld id="{C0303115-FD40-41AF-A18F-B59FF886D803}" type="slidenum">
              <a:rPr lang="en-IN" smtClean="0"/>
              <a:t>‹#›</a:t>
            </a:fld>
            <a:endParaRPr lang="en-IN"/>
          </a:p>
        </p:txBody>
      </p:sp>
    </p:spTree>
    <p:extLst>
      <p:ext uri="{BB962C8B-B14F-4D97-AF65-F5344CB8AC3E}">
        <p14:creationId xmlns:p14="http://schemas.microsoft.com/office/powerpoint/2010/main" val="262244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BF8C4-3AA5-4AA3-84C0-E71C10887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A6DBF8-52B9-417C-BA5E-4DB577A48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6CDFC6-D41F-4A17-AFCA-0DABBCCD1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7F5FC-D02B-44C5-B956-8E4E66315EF9}" type="datetimeFigureOut">
              <a:rPr lang="en-IN" smtClean="0"/>
              <a:t>05-11-2024</a:t>
            </a:fld>
            <a:endParaRPr lang="en-IN"/>
          </a:p>
        </p:txBody>
      </p:sp>
      <p:sp>
        <p:nvSpPr>
          <p:cNvPr id="5" name="Footer Placeholder 4">
            <a:extLst>
              <a:ext uri="{FF2B5EF4-FFF2-40B4-BE49-F238E27FC236}">
                <a16:creationId xmlns:a16="http://schemas.microsoft.com/office/drawing/2014/main" id="{834E4B6D-90F9-4B92-978B-0B04E26D39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1961A9-E264-4F12-B7D0-95F086F74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03115-FD40-41AF-A18F-B59FF886D803}" type="slidenum">
              <a:rPr lang="en-IN" smtClean="0"/>
              <a:t>‹#›</a:t>
            </a:fld>
            <a:endParaRPr lang="en-IN"/>
          </a:p>
        </p:txBody>
      </p:sp>
    </p:spTree>
    <p:extLst>
      <p:ext uri="{BB962C8B-B14F-4D97-AF65-F5344CB8AC3E}">
        <p14:creationId xmlns:p14="http://schemas.microsoft.com/office/powerpoint/2010/main" val="2979611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2.emf"/><Relationship Id="rId7"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 Id="rId9"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0aAqrIpqHTs" TargetMode="External"/><Relationship Id="rId2" Type="http://schemas.openxmlformats.org/officeDocument/2006/relationships/hyperlink" Target="https://www.youtube.com/watch?v=l0Y2mWB1dBY&amp;t=934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9017-7CC1-47EF-898E-AC3941723A55}"/>
              </a:ext>
            </a:extLst>
          </p:cNvPr>
          <p:cNvSpPr>
            <a:spLocks noGrp="1"/>
          </p:cNvSpPr>
          <p:nvPr>
            <p:ph type="ctrTitle"/>
          </p:nvPr>
        </p:nvSpPr>
        <p:spPr/>
        <p:txBody>
          <a:bodyPr>
            <a:normAutofit fontScale="90000"/>
          </a:bodyPr>
          <a:lstStyle/>
          <a:p>
            <a:r>
              <a:rPr lang="en-US" b="0" i="0" dirty="0">
                <a:solidFill>
                  <a:srgbClr val="333333"/>
                </a:solidFill>
                <a:effectLst/>
                <a:latin typeface="Source Sans Pro" panose="020B0503030403020204" pitchFamily="34" charset="0"/>
              </a:rPr>
              <a:t>BIRCH (Balanced Iterative Reducing and Clustering using Hierarchies)</a:t>
            </a:r>
            <a:endParaRPr lang="en-IN" dirty="0"/>
          </a:p>
        </p:txBody>
      </p:sp>
      <p:sp>
        <p:nvSpPr>
          <p:cNvPr id="3" name="Subtitle 2">
            <a:extLst>
              <a:ext uri="{FF2B5EF4-FFF2-40B4-BE49-F238E27FC236}">
                <a16:creationId xmlns:a16="http://schemas.microsoft.com/office/drawing/2014/main" id="{4655A4C0-24E1-4A08-8AF0-B1A06949F1D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37946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F4B0-4278-FCBB-D294-ACEC92B7DC6F}"/>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86BB8028-52B9-7D4A-8B4B-86144116423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341BC1F-7C73-D73C-9721-57812D8281E1}"/>
              </a:ext>
            </a:extLst>
          </p:cNvPr>
          <p:cNvPicPr>
            <a:picLocks noChangeAspect="1"/>
          </p:cNvPicPr>
          <p:nvPr/>
        </p:nvPicPr>
        <p:blipFill>
          <a:blip r:embed="rId2"/>
          <a:stretch>
            <a:fillRect/>
          </a:stretch>
        </p:blipFill>
        <p:spPr>
          <a:xfrm>
            <a:off x="1620982" y="756223"/>
            <a:ext cx="9075920" cy="5420739"/>
          </a:xfrm>
          <a:prstGeom prst="rect">
            <a:avLst/>
          </a:prstGeom>
        </p:spPr>
      </p:pic>
      <p:sp>
        <p:nvSpPr>
          <p:cNvPr id="10" name="TextBox 9">
            <a:extLst>
              <a:ext uri="{FF2B5EF4-FFF2-40B4-BE49-F238E27FC236}">
                <a16:creationId xmlns:a16="http://schemas.microsoft.com/office/drawing/2014/main" id="{E7F55557-CF4E-CE7C-3F00-C998660F4C3E}"/>
              </a:ext>
            </a:extLst>
          </p:cNvPr>
          <p:cNvSpPr txBox="1"/>
          <p:nvPr/>
        </p:nvSpPr>
        <p:spPr>
          <a:xfrm>
            <a:off x="10125402" y="756222"/>
            <a:ext cx="1143000"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t>Root levels</a:t>
            </a:r>
          </a:p>
        </p:txBody>
      </p:sp>
      <p:cxnSp>
        <p:nvCxnSpPr>
          <p:cNvPr id="12" name="Straight Connector 11">
            <a:extLst>
              <a:ext uri="{FF2B5EF4-FFF2-40B4-BE49-F238E27FC236}">
                <a16:creationId xmlns:a16="http://schemas.microsoft.com/office/drawing/2014/main" id="{49262399-556E-C497-E65A-59C2E415AA06}"/>
              </a:ext>
            </a:extLst>
          </p:cNvPr>
          <p:cNvCxnSpPr/>
          <p:nvPr/>
        </p:nvCxnSpPr>
        <p:spPr>
          <a:xfrm>
            <a:off x="3429000" y="3730336"/>
            <a:ext cx="195349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C976CC92-6DB3-607D-A321-8B058022E702}"/>
              </a:ext>
            </a:extLst>
          </p:cNvPr>
          <p:cNvCxnSpPr/>
          <p:nvPr/>
        </p:nvCxnSpPr>
        <p:spPr>
          <a:xfrm>
            <a:off x="3269673" y="4225636"/>
            <a:ext cx="195349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9228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9614-C81A-4A6B-8A61-DF058DC1A4A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C5B0842-FF9C-40A2-A945-D615B79A9E5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49000"/>
                    </a14:imgEffect>
                  </a14:imgLayer>
                </a14:imgProps>
              </a:ext>
            </a:extLst>
          </a:blip>
          <a:stretch>
            <a:fillRect/>
          </a:stretch>
        </p:blipFill>
        <p:spPr>
          <a:xfrm>
            <a:off x="1278083" y="563715"/>
            <a:ext cx="7477124" cy="6085030"/>
          </a:xfrm>
          <a:prstGeom prst="rect">
            <a:avLst/>
          </a:prstGeom>
        </p:spPr>
      </p:pic>
      <p:sp>
        <p:nvSpPr>
          <p:cNvPr id="5" name="Left Brace 4">
            <a:extLst>
              <a:ext uri="{FF2B5EF4-FFF2-40B4-BE49-F238E27FC236}">
                <a16:creationId xmlns:a16="http://schemas.microsoft.com/office/drawing/2014/main" id="{44B5C87A-9C9E-CC13-2C3B-804914AC247E}"/>
              </a:ext>
            </a:extLst>
          </p:cNvPr>
          <p:cNvSpPr/>
          <p:nvPr/>
        </p:nvSpPr>
        <p:spPr>
          <a:xfrm>
            <a:off x="1423555" y="519545"/>
            <a:ext cx="238990" cy="3501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F977B178-65DA-77D9-6778-0DA04FA7190E}"/>
              </a:ext>
            </a:extLst>
          </p:cNvPr>
          <p:cNvSpPr txBox="1"/>
          <p:nvPr/>
        </p:nvSpPr>
        <p:spPr>
          <a:xfrm>
            <a:off x="303067" y="2209653"/>
            <a:ext cx="1243447" cy="646331"/>
          </a:xfrm>
          <a:prstGeom prst="rect">
            <a:avLst/>
          </a:prstGeom>
          <a:noFill/>
        </p:spPr>
        <p:txBody>
          <a:bodyPr wrap="square" rtlCol="0">
            <a:spAutoFit/>
          </a:bodyPr>
          <a:lstStyle/>
          <a:p>
            <a:r>
              <a:rPr lang="en-IN" dirty="0"/>
              <a:t>Structure of cluster</a:t>
            </a:r>
          </a:p>
        </p:txBody>
      </p:sp>
      <p:sp>
        <p:nvSpPr>
          <p:cNvPr id="7" name="TextBox 6">
            <a:extLst>
              <a:ext uri="{FF2B5EF4-FFF2-40B4-BE49-F238E27FC236}">
                <a16:creationId xmlns:a16="http://schemas.microsoft.com/office/drawing/2014/main" id="{F24AC0E1-41D7-11E8-9115-52C08B0B8C57}"/>
              </a:ext>
            </a:extLst>
          </p:cNvPr>
          <p:cNvSpPr txBox="1"/>
          <p:nvPr/>
        </p:nvSpPr>
        <p:spPr>
          <a:xfrm>
            <a:off x="8755207" y="1531749"/>
            <a:ext cx="2744065" cy="2031325"/>
          </a:xfrm>
          <a:prstGeom prst="rect">
            <a:avLst/>
          </a:prstGeom>
          <a:noFill/>
        </p:spPr>
        <p:txBody>
          <a:bodyPr wrap="square">
            <a:spAutoFit/>
          </a:bodyPr>
          <a:lstStyle/>
          <a:p>
            <a:r>
              <a:rPr lang="en-US" b="1" dirty="0">
                <a:solidFill>
                  <a:srgbClr val="5F6368"/>
                </a:solidFill>
                <a:latin typeface="arial" panose="020B0604020202020204" pitchFamily="34" charset="0"/>
              </a:rPr>
              <a:t>The </a:t>
            </a:r>
            <a:r>
              <a:rPr lang="en-US" b="1" dirty="0">
                <a:solidFill>
                  <a:srgbClr val="C00000"/>
                </a:solidFill>
                <a:latin typeface="arial" panose="020B0604020202020204" pitchFamily="34" charset="0"/>
              </a:rPr>
              <a:t>branching factor  </a:t>
            </a:r>
            <a:r>
              <a:rPr lang="en-US" b="1" dirty="0">
                <a:solidFill>
                  <a:srgbClr val="5F6368"/>
                </a:solidFill>
                <a:latin typeface="arial" panose="020B0604020202020204" pitchFamily="34" charset="0"/>
              </a:rPr>
              <a:t>is the maximum number of children a node can have.</a:t>
            </a:r>
          </a:p>
          <a:p>
            <a:r>
              <a:rPr lang="en-US" b="1" dirty="0">
                <a:solidFill>
                  <a:srgbClr val="C00000"/>
                </a:solidFill>
                <a:latin typeface="arial" panose="020B0604020202020204" pitchFamily="34" charset="0"/>
              </a:rPr>
              <a:t>Threshold T represents </a:t>
            </a:r>
            <a:r>
              <a:rPr lang="en-US" b="1" dirty="0">
                <a:solidFill>
                  <a:srgbClr val="5F6368"/>
                </a:solidFill>
                <a:latin typeface="arial" panose="020B0604020202020204" pitchFamily="34" charset="0"/>
              </a:rPr>
              <a:t>the diameter of the cluster</a:t>
            </a:r>
            <a:endParaRPr lang="en-IN" dirty="0"/>
          </a:p>
        </p:txBody>
      </p:sp>
    </p:spTree>
    <p:extLst>
      <p:ext uri="{BB962C8B-B14F-4D97-AF65-F5344CB8AC3E}">
        <p14:creationId xmlns:p14="http://schemas.microsoft.com/office/powerpoint/2010/main" val="181724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2AE9-CE49-A0F1-58DF-62C4BA1B46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875ED2-AF31-EA02-F805-F1212993BE7A}"/>
              </a:ext>
            </a:extLst>
          </p:cNvPr>
          <p:cNvSpPr>
            <a:spLocks noGrp="1"/>
          </p:cNvSpPr>
          <p:nvPr>
            <p:ph idx="1"/>
          </p:nvPr>
        </p:nvSpPr>
        <p:spPr/>
        <p:txBody>
          <a:bodyPr/>
          <a:lstStyle/>
          <a:p>
            <a:r>
              <a:rPr lang="en-US" b="1" dirty="0">
                <a:solidFill>
                  <a:srgbClr val="5F6368"/>
                </a:solidFill>
                <a:latin typeface="arial" panose="020B0604020202020204" pitchFamily="34" charset="0"/>
              </a:rPr>
              <a:t>The </a:t>
            </a:r>
            <a:r>
              <a:rPr lang="en-US" b="1" dirty="0">
                <a:solidFill>
                  <a:srgbClr val="C00000"/>
                </a:solidFill>
                <a:latin typeface="arial" panose="020B0604020202020204" pitchFamily="34" charset="0"/>
              </a:rPr>
              <a:t>branching factor  </a:t>
            </a:r>
            <a:r>
              <a:rPr lang="en-US" b="1" dirty="0">
                <a:solidFill>
                  <a:srgbClr val="5F6368"/>
                </a:solidFill>
                <a:latin typeface="arial" panose="020B0604020202020204" pitchFamily="34" charset="0"/>
              </a:rPr>
              <a:t>is the maximum number of children a node can have.</a:t>
            </a:r>
          </a:p>
          <a:p>
            <a:r>
              <a:rPr lang="en-US" b="1" dirty="0">
                <a:solidFill>
                  <a:srgbClr val="C00000"/>
                </a:solidFill>
                <a:latin typeface="arial" panose="020B0604020202020204" pitchFamily="34" charset="0"/>
              </a:rPr>
              <a:t>Threshold T represents </a:t>
            </a:r>
            <a:r>
              <a:rPr lang="en-US" b="1" dirty="0">
                <a:solidFill>
                  <a:srgbClr val="5F6368"/>
                </a:solidFill>
                <a:latin typeface="arial" panose="020B0604020202020204" pitchFamily="34" charset="0"/>
              </a:rPr>
              <a:t>the diameter of the cluster</a:t>
            </a:r>
            <a:endParaRPr lang="en-IN" dirty="0"/>
          </a:p>
        </p:txBody>
      </p:sp>
    </p:spTree>
    <p:extLst>
      <p:ext uri="{BB962C8B-B14F-4D97-AF65-F5344CB8AC3E}">
        <p14:creationId xmlns:p14="http://schemas.microsoft.com/office/powerpoint/2010/main" val="232809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38AC-041E-AB09-48A2-8D3784C999D1}"/>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3204D6E-F967-85BE-617A-E978EEA064EE}"/>
              </a:ext>
            </a:extLst>
          </p:cNvPr>
          <p:cNvPicPr>
            <a:picLocks noGrp="1" noChangeAspect="1"/>
          </p:cNvPicPr>
          <p:nvPr>
            <p:ph idx="1"/>
          </p:nvPr>
        </p:nvPicPr>
        <p:blipFill>
          <a:blip r:embed="rId2"/>
          <a:stretch>
            <a:fillRect/>
          </a:stretch>
        </p:blipFill>
        <p:spPr>
          <a:xfrm>
            <a:off x="1683203" y="893619"/>
            <a:ext cx="8825594" cy="5417794"/>
          </a:xfrm>
        </p:spPr>
      </p:pic>
    </p:spTree>
    <p:extLst>
      <p:ext uri="{BB962C8B-B14F-4D97-AF65-F5344CB8AC3E}">
        <p14:creationId xmlns:p14="http://schemas.microsoft.com/office/powerpoint/2010/main" val="52216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22D7-EFE2-BC2C-6B15-BA749FC7475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3AA0839-C875-AED6-2DA9-1DA5034339D7}"/>
              </a:ext>
            </a:extLst>
          </p:cNvPr>
          <p:cNvPicPr>
            <a:picLocks noGrp="1" noChangeAspect="1"/>
          </p:cNvPicPr>
          <p:nvPr>
            <p:ph idx="1"/>
          </p:nvPr>
        </p:nvPicPr>
        <p:blipFill>
          <a:blip r:embed="rId2"/>
          <a:stretch>
            <a:fillRect/>
          </a:stretch>
        </p:blipFill>
        <p:spPr>
          <a:xfrm>
            <a:off x="1113519" y="593003"/>
            <a:ext cx="10094019" cy="5745452"/>
          </a:xfrm>
        </p:spPr>
      </p:pic>
    </p:spTree>
    <p:extLst>
      <p:ext uri="{BB962C8B-B14F-4D97-AF65-F5344CB8AC3E}">
        <p14:creationId xmlns:p14="http://schemas.microsoft.com/office/powerpoint/2010/main" val="191623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9614-C81A-4A6B-8A61-DF058DC1A4A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C5B0842-FF9C-40A2-A945-D615B79A9E5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49000"/>
                    </a14:imgEffect>
                  </a14:imgLayer>
                </a14:imgProps>
              </a:ext>
            </a:extLst>
          </a:blip>
          <a:stretch>
            <a:fillRect/>
          </a:stretch>
        </p:blipFill>
        <p:spPr>
          <a:xfrm>
            <a:off x="1278083" y="563715"/>
            <a:ext cx="7477124" cy="6085030"/>
          </a:xfrm>
          <a:prstGeom prst="rect">
            <a:avLst/>
          </a:prstGeom>
        </p:spPr>
      </p:pic>
      <p:sp>
        <p:nvSpPr>
          <p:cNvPr id="5" name="Left Brace 4">
            <a:extLst>
              <a:ext uri="{FF2B5EF4-FFF2-40B4-BE49-F238E27FC236}">
                <a16:creationId xmlns:a16="http://schemas.microsoft.com/office/drawing/2014/main" id="{44B5C87A-9C9E-CC13-2C3B-804914AC247E}"/>
              </a:ext>
            </a:extLst>
          </p:cNvPr>
          <p:cNvSpPr/>
          <p:nvPr/>
        </p:nvSpPr>
        <p:spPr>
          <a:xfrm>
            <a:off x="1423555" y="519545"/>
            <a:ext cx="238990" cy="3501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F977B178-65DA-77D9-6778-0DA04FA7190E}"/>
              </a:ext>
            </a:extLst>
          </p:cNvPr>
          <p:cNvSpPr txBox="1"/>
          <p:nvPr/>
        </p:nvSpPr>
        <p:spPr>
          <a:xfrm>
            <a:off x="303067" y="2209653"/>
            <a:ext cx="1243447" cy="646331"/>
          </a:xfrm>
          <a:prstGeom prst="rect">
            <a:avLst/>
          </a:prstGeom>
          <a:noFill/>
        </p:spPr>
        <p:txBody>
          <a:bodyPr wrap="square" rtlCol="0">
            <a:spAutoFit/>
          </a:bodyPr>
          <a:lstStyle/>
          <a:p>
            <a:r>
              <a:rPr lang="en-IN" dirty="0"/>
              <a:t>Structure of cluster</a:t>
            </a:r>
          </a:p>
        </p:txBody>
      </p:sp>
      <p:sp>
        <p:nvSpPr>
          <p:cNvPr id="7" name="TextBox 6">
            <a:extLst>
              <a:ext uri="{FF2B5EF4-FFF2-40B4-BE49-F238E27FC236}">
                <a16:creationId xmlns:a16="http://schemas.microsoft.com/office/drawing/2014/main" id="{F24AC0E1-41D7-11E8-9115-52C08B0B8C57}"/>
              </a:ext>
            </a:extLst>
          </p:cNvPr>
          <p:cNvSpPr txBox="1"/>
          <p:nvPr/>
        </p:nvSpPr>
        <p:spPr>
          <a:xfrm>
            <a:off x="8755207" y="1531749"/>
            <a:ext cx="2744065" cy="2031325"/>
          </a:xfrm>
          <a:prstGeom prst="rect">
            <a:avLst/>
          </a:prstGeom>
          <a:noFill/>
        </p:spPr>
        <p:txBody>
          <a:bodyPr wrap="square">
            <a:spAutoFit/>
          </a:bodyPr>
          <a:lstStyle/>
          <a:p>
            <a:r>
              <a:rPr lang="en-US" b="1" dirty="0">
                <a:solidFill>
                  <a:srgbClr val="5F6368"/>
                </a:solidFill>
                <a:latin typeface="arial" panose="020B0604020202020204" pitchFamily="34" charset="0"/>
              </a:rPr>
              <a:t>The </a:t>
            </a:r>
            <a:r>
              <a:rPr lang="en-US" b="1" dirty="0">
                <a:solidFill>
                  <a:srgbClr val="C00000"/>
                </a:solidFill>
                <a:latin typeface="arial" panose="020B0604020202020204" pitchFamily="34" charset="0"/>
              </a:rPr>
              <a:t>branching factor  </a:t>
            </a:r>
            <a:r>
              <a:rPr lang="en-US" b="1" dirty="0">
                <a:solidFill>
                  <a:srgbClr val="5F6368"/>
                </a:solidFill>
                <a:latin typeface="arial" panose="020B0604020202020204" pitchFamily="34" charset="0"/>
              </a:rPr>
              <a:t>is the maximum number of children a node can have.</a:t>
            </a:r>
          </a:p>
          <a:p>
            <a:r>
              <a:rPr lang="en-US" b="1" dirty="0">
                <a:solidFill>
                  <a:srgbClr val="C00000"/>
                </a:solidFill>
                <a:latin typeface="arial" panose="020B0604020202020204" pitchFamily="34" charset="0"/>
              </a:rPr>
              <a:t>Threshold T represents </a:t>
            </a:r>
            <a:r>
              <a:rPr lang="en-US" b="1" dirty="0">
                <a:solidFill>
                  <a:srgbClr val="5F6368"/>
                </a:solidFill>
                <a:latin typeface="arial" panose="020B0604020202020204" pitchFamily="34" charset="0"/>
              </a:rPr>
              <a:t>the diameter of the cluster</a:t>
            </a:r>
            <a:endParaRPr lang="en-IN" dirty="0"/>
          </a:p>
        </p:txBody>
      </p:sp>
    </p:spTree>
    <p:extLst>
      <p:ext uri="{BB962C8B-B14F-4D97-AF65-F5344CB8AC3E}">
        <p14:creationId xmlns:p14="http://schemas.microsoft.com/office/powerpoint/2010/main" val="82096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0ED83181-A7FD-12BE-E45F-9A0945B07258}"/>
              </a:ext>
            </a:extLst>
          </p:cNvPr>
          <p:cNvSpPr>
            <a:spLocks noGrp="1"/>
          </p:cNvSpPr>
          <p:nvPr>
            <p:ph type="sldNum" sz="quarter" idx="12"/>
          </p:nvPr>
        </p:nvSpPr>
        <p:spPr/>
        <p:txBody>
          <a:bodyPr/>
          <a:lstStyle/>
          <a:p>
            <a:fld id="{726C53DB-229D-4E70-AFDE-551F1C1B8FF9}" type="slidenum">
              <a:rPr lang="zh-CN" altLang="en-US"/>
              <a:pPr/>
              <a:t>16</a:t>
            </a:fld>
            <a:endParaRPr lang="en-US" altLang="zh-CN"/>
          </a:p>
        </p:txBody>
      </p:sp>
      <p:sp>
        <p:nvSpPr>
          <p:cNvPr id="1605634" name="Rectangle 2">
            <a:extLst>
              <a:ext uri="{FF2B5EF4-FFF2-40B4-BE49-F238E27FC236}">
                <a16:creationId xmlns:a16="http://schemas.microsoft.com/office/drawing/2014/main" id="{06EE6F1D-D515-0EE7-46D9-E85B1B0F3511}"/>
              </a:ext>
            </a:extLst>
          </p:cNvPr>
          <p:cNvSpPr>
            <a:spLocks noGrp="1" noChangeArrowheads="1"/>
          </p:cNvSpPr>
          <p:nvPr>
            <p:ph type="title"/>
          </p:nvPr>
        </p:nvSpPr>
        <p:spPr/>
        <p:txBody>
          <a:bodyPr>
            <a:normAutofit fontScale="90000"/>
          </a:bodyPr>
          <a:lstStyle/>
          <a:p>
            <a:r>
              <a:rPr lang="en-US" altLang="zh-CN">
                <a:ea typeface="宋体" panose="02010600030101010101" pitchFamily="2" charset="-122"/>
              </a:rPr>
              <a:t>CF Additive</a:t>
            </a:r>
            <a:r>
              <a:rPr lang="en-US" altLang="zh-CN">
                <a:solidFill>
                  <a:srgbClr val="FF3300"/>
                </a:solidFill>
                <a:ea typeface="宋体" panose="02010600030101010101" pitchFamily="2" charset="-122"/>
              </a:rPr>
              <a:t> </a:t>
            </a:r>
            <a:r>
              <a:rPr lang="en-US" altLang="zh-CN">
                <a:ea typeface="宋体" panose="02010600030101010101" pitchFamily="2" charset="-122"/>
              </a:rPr>
              <a:t>Theorem</a:t>
            </a:r>
          </a:p>
        </p:txBody>
      </p:sp>
      <p:sp>
        <p:nvSpPr>
          <p:cNvPr id="1605635" name="Rectangle 3">
            <a:extLst>
              <a:ext uri="{FF2B5EF4-FFF2-40B4-BE49-F238E27FC236}">
                <a16:creationId xmlns:a16="http://schemas.microsoft.com/office/drawing/2014/main" id="{D4499004-8B7E-2ADE-0819-AE6F51486181}"/>
              </a:ext>
            </a:extLst>
          </p:cNvPr>
          <p:cNvSpPr>
            <a:spLocks noGrp="1" noChangeArrowheads="1"/>
          </p:cNvSpPr>
          <p:nvPr>
            <p:ph type="body" sz="half" idx="1"/>
          </p:nvPr>
        </p:nvSpPr>
        <p:spPr>
          <a:xfrm>
            <a:off x="1876425" y="990600"/>
            <a:ext cx="8375650" cy="5334000"/>
          </a:xfrm>
        </p:spPr>
        <p:txBody>
          <a:bodyPr>
            <a:normAutofit lnSpcReduction="10000"/>
          </a:bodyPr>
          <a:lstStyle/>
          <a:p>
            <a:pPr>
              <a:lnSpc>
                <a:spcPct val="90000"/>
              </a:lnSpc>
            </a:pPr>
            <a:r>
              <a:rPr lang="en-US" altLang="zh-CN" dirty="0">
                <a:ea typeface="宋体" panose="02010600030101010101" pitchFamily="2" charset="-122"/>
              </a:rPr>
              <a:t>Suppose cluster C</a:t>
            </a:r>
            <a:r>
              <a:rPr lang="en-US" altLang="zh-CN" baseline="-25000" dirty="0">
                <a:ea typeface="宋体" panose="02010600030101010101" pitchFamily="2" charset="-122"/>
              </a:rPr>
              <a:t>1 </a:t>
            </a:r>
            <a:r>
              <a:rPr lang="en-US" altLang="zh-CN" dirty="0">
                <a:ea typeface="宋体" panose="02010600030101010101" pitchFamily="2" charset="-122"/>
              </a:rPr>
              <a:t>has CF</a:t>
            </a:r>
            <a:r>
              <a:rPr lang="en-US" altLang="zh-CN" baseline="-25000" dirty="0">
                <a:ea typeface="宋体" panose="02010600030101010101" pitchFamily="2" charset="-122"/>
              </a:rPr>
              <a:t>1</a:t>
            </a:r>
            <a:r>
              <a:rPr lang="en-US" altLang="zh-CN" dirty="0">
                <a:ea typeface="宋体" panose="02010600030101010101" pitchFamily="2" charset="-122"/>
              </a:rPr>
              <a:t>=(N</a:t>
            </a:r>
            <a:r>
              <a:rPr lang="en-US" altLang="zh-CN" baseline="-25000" dirty="0">
                <a:ea typeface="宋体" panose="02010600030101010101" pitchFamily="2" charset="-122"/>
              </a:rPr>
              <a:t>1</a:t>
            </a:r>
            <a:r>
              <a:rPr lang="en-US" altLang="zh-CN" dirty="0">
                <a:ea typeface="宋体" panose="02010600030101010101" pitchFamily="2" charset="-122"/>
              </a:rPr>
              <a:t>, LS</a:t>
            </a:r>
            <a:r>
              <a:rPr lang="en-US" altLang="zh-CN" baseline="-25000" dirty="0">
                <a:ea typeface="宋体" panose="02010600030101010101" pitchFamily="2" charset="-122"/>
              </a:rPr>
              <a:t>1</a:t>
            </a:r>
            <a:r>
              <a:rPr lang="en-US" altLang="zh-CN" dirty="0">
                <a:ea typeface="宋体" panose="02010600030101010101" pitchFamily="2" charset="-122"/>
              </a:rPr>
              <a:t> ,SS</a:t>
            </a:r>
            <a:r>
              <a:rPr lang="en-US" altLang="zh-CN" baseline="-25000" dirty="0">
                <a:ea typeface="宋体" panose="02010600030101010101" pitchFamily="2" charset="-122"/>
              </a:rPr>
              <a:t>1</a:t>
            </a:r>
            <a:r>
              <a:rPr lang="en-US" altLang="zh-CN" dirty="0">
                <a:ea typeface="宋体" panose="02010600030101010101" pitchFamily="2" charset="-122"/>
              </a:rPr>
              <a:t>),  cluster C</a:t>
            </a:r>
            <a:r>
              <a:rPr lang="en-US" altLang="zh-CN" baseline="-25000" dirty="0">
                <a:ea typeface="宋体" panose="02010600030101010101" pitchFamily="2" charset="-122"/>
              </a:rPr>
              <a:t>2</a:t>
            </a:r>
            <a:r>
              <a:rPr lang="en-US" altLang="zh-CN" dirty="0">
                <a:ea typeface="宋体" panose="02010600030101010101" pitchFamily="2" charset="-122"/>
              </a:rPr>
              <a:t> has CF</a:t>
            </a:r>
            <a:r>
              <a:rPr lang="en-US" altLang="zh-CN" baseline="-25000" dirty="0">
                <a:ea typeface="宋体" panose="02010600030101010101" pitchFamily="2" charset="-122"/>
              </a:rPr>
              <a:t>2</a:t>
            </a:r>
            <a:r>
              <a:rPr lang="en-US" altLang="zh-CN" dirty="0">
                <a:ea typeface="宋体" panose="02010600030101010101" pitchFamily="2" charset="-122"/>
              </a:rPr>
              <a:t> =(N</a:t>
            </a:r>
            <a:r>
              <a:rPr lang="en-US" altLang="zh-CN" baseline="-25000" dirty="0">
                <a:ea typeface="宋体" panose="02010600030101010101" pitchFamily="2" charset="-122"/>
              </a:rPr>
              <a:t>2</a:t>
            </a:r>
            <a:r>
              <a:rPr lang="en-US" altLang="zh-CN" dirty="0">
                <a:ea typeface="宋体" panose="02010600030101010101" pitchFamily="2" charset="-122"/>
              </a:rPr>
              <a:t>,LS</a:t>
            </a:r>
            <a:r>
              <a:rPr lang="en-US" altLang="zh-CN" baseline="-25000" dirty="0">
                <a:ea typeface="宋体" panose="02010600030101010101" pitchFamily="2" charset="-122"/>
              </a:rPr>
              <a:t>2</a:t>
            </a:r>
            <a:r>
              <a:rPr lang="en-US" altLang="zh-CN" dirty="0">
                <a:ea typeface="宋体" panose="02010600030101010101" pitchFamily="2" charset="-122"/>
              </a:rPr>
              <a:t>,SS</a:t>
            </a:r>
            <a:r>
              <a:rPr lang="en-US" altLang="zh-CN" baseline="-25000" dirty="0">
                <a:ea typeface="宋体" panose="02010600030101010101" pitchFamily="2" charset="-122"/>
              </a:rPr>
              <a:t>2</a:t>
            </a:r>
            <a:r>
              <a:rPr lang="en-US" altLang="zh-CN" dirty="0">
                <a:ea typeface="宋体" panose="02010600030101010101" pitchFamily="2" charset="-122"/>
              </a:rPr>
              <a:t>) </a:t>
            </a:r>
          </a:p>
          <a:p>
            <a:pPr>
              <a:lnSpc>
                <a:spcPct val="90000"/>
              </a:lnSpc>
            </a:pPr>
            <a:r>
              <a:rPr lang="en-US" altLang="zh-CN" dirty="0">
                <a:ea typeface="宋体" panose="02010600030101010101" pitchFamily="2" charset="-122"/>
              </a:rPr>
              <a:t>If we merge C</a:t>
            </a:r>
            <a:r>
              <a:rPr lang="en-US" altLang="zh-CN" baseline="-25000" dirty="0">
                <a:ea typeface="宋体" panose="02010600030101010101" pitchFamily="2" charset="-122"/>
              </a:rPr>
              <a:t>1</a:t>
            </a:r>
            <a:r>
              <a:rPr lang="en-US" altLang="zh-CN" dirty="0">
                <a:ea typeface="宋体" panose="02010600030101010101" pitchFamily="2" charset="-122"/>
              </a:rPr>
              <a:t> with C</a:t>
            </a:r>
            <a:r>
              <a:rPr lang="en-US" altLang="zh-CN" baseline="-25000" dirty="0">
                <a:ea typeface="宋体" panose="02010600030101010101" pitchFamily="2" charset="-122"/>
              </a:rPr>
              <a:t>2</a:t>
            </a:r>
            <a:r>
              <a:rPr lang="en-US" altLang="zh-CN" dirty="0">
                <a:ea typeface="宋体" panose="02010600030101010101" pitchFamily="2" charset="-122"/>
              </a:rPr>
              <a:t>, the CF for the merged cluster C is </a:t>
            </a:r>
          </a:p>
          <a:p>
            <a:pPr>
              <a:lnSpc>
                <a:spcPct val="90000"/>
              </a:lnSpc>
              <a:buFont typeface="Monotype Sorts" pitchFamily="2" charset="2"/>
              <a:buNone/>
            </a:pPr>
            <a:endParaRPr lang="en-US" altLang="zh-CN" dirty="0">
              <a:ea typeface="宋体" panose="02010600030101010101" pitchFamily="2" charset="-122"/>
            </a:endParaRPr>
          </a:p>
          <a:p>
            <a:pPr>
              <a:lnSpc>
                <a:spcPct val="90000"/>
              </a:lnSpc>
              <a:buFont typeface="Monotype Sorts" pitchFamily="2" charset="2"/>
              <a:buNone/>
            </a:pPr>
            <a:endParaRPr lang="en-US" altLang="zh-CN" sz="2000" dirty="0">
              <a:ea typeface="宋体" panose="02010600030101010101" pitchFamily="2" charset="-122"/>
            </a:endParaRPr>
          </a:p>
          <a:p>
            <a:pPr>
              <a:lnSpc>
                <a:spcPct val="90000"/>
              </a:lnSpc>
            </a:pPr>
            <a:endParaRPr lang="en-US" altLang="zh-CN" sz="2200" dirty="0">
              <a:ea typeface="宋体" panose="02010600030101010101" pitchFamily="2" charset="-122"/>
            </a:endParaRPr>
          </a:p>
          <a:p>
            <a:pPr>
              <a:lnSpc>
                <a:spcPct val="90000"/>
              </a:lnSpc>
            </a:pPr>
            <a:endParaRPr lang="en-US" altLang="zh-CN" sz="2200" dirty="0">
              <a:ea typeface="宋体" panose="02010600030101010101" pitchFamily="2" charset="-122"/>
            </a:endParaRPr>
          </a:p>
          <a:p>
            <a:pPr>
              <a:lnSpc>
                <a:spcPct val="90000"/>
              </a:lnSpc>
            </a:pPr>
            <a:r>
              <a:rPr lang="en-US" altLang="zh-CN" dirty="0">
                <a:ea typeface="宋体" panose="02010600030101010101" pitchFamily="2" charset="-122"/>
              </a:rPr>
              <a:t>Why CF?</a:t>
            </a:r>
          </a:p>
          <a:p>
            <a:pPr lvl="2">
              <a:lnSpc>
                <a:spcPct val="90000"/>
              </a:lnSpc>
            </a:pPr>
            <a:r>
              <a:rPr lang="en-US" altLang="zh-CN" sz="2600" dirty="0">
                <a:ea typeface="宋体" panose="02010600030101010101" pitchFamily="2" charset="-122"/>
              </a:rPr>
              <a:t>Summarized info for single cluster</a:t>
            </a:r>
          </a:p>
          <a:p>
            <a:pPr lvl="2">
              <a:lnSpc>
                <a:spcPct val="90000"/>
              </a:lnSpc>
            </a:pPr>
            <a:r>
              <a:rPr lang="en-US" altLang="zh-CN" sz="2600" dirty="0">
                <a:ea typeface="宋体" panose="02010600030101010101" pitchFamily="2" charset="-122"/>
              </a:rPr>
              <a:t>Summarized info for two clusters </a:t>
            </a:r>
          </a:p>
          <a:p>
            <a:pPr lvl="2">
              <a:lnSpc>
                <a:spcPct val="90000"/>
              </a:lnSpc>
            </a:pPr>
            <a:r>
              <a:rPr lang="en-US" altLang="zh-CN" sz="2600" dirty="0">
                <a:ea typeface="宋体" panose="02010600030101010101" pitchFamily="2" charset="-122"/>
              </a:rPr>
              <a:t>Additive theorem</a:t>
            </a:r>
          </a:p>
          <a:p>
            <a:pPr>
              <a:lnSpc>
                <a:spcPct val="90000"/>
              </a:lnSpc>
              <a:buFont typeface="Monotype Sorts" pitchFamily="2" charset="2"/>
              <a:buNone/>
            </a:pPr>
            <a:r>
              <a:rPr lang="en-US" altLang="zh-CN" sz="2400" dirty="0">
                <a:ea typeface="宋体" panose="02010600030101010101" pitchFamily="2" charset="-122"/>
              </a:rPr>
              <a:t>       </a:t>
            </a:r>
          </a:p>
          <a:p>
            <a:pPr>
              <a:lnSpc>
                <a:spcPct val="90000"/>
              </a:lnSpc>
            </a:pPr>
            <a:endParaRPr lang="en-US" altLang="zh-CN" sz="2400" dirty="0">
              <a:ea typeface="宋体" panose="02010600030101010101" pitchFamily="2" charset="-122"/>
            </a:endParaRPr>
          </a:p>
        </p:txBody>
      </p:sp>
      <p:graphicFrame>
        <p:nvGraphicFramePr>
          <p:cNvPr id="1605636" name="Object 4">
            <a:extLst>
              <a:ext uri="{FF2B5EF4-FFF2-40B4-BE49-F238E27FC236}">
                <a16:creationId xmlns:a16="http://schemas.microsoft.com/office/drawing/2014/main" id="{ADB5AA71-FF93-B6A2-26E5-C2F86A6E891F}"/>
              </a:ext>
            </a:extLst>
          </p:cNvPr>
          <p:cNvGraphicFramePr>
            <a:graphicFrameLocks noGrp="1" noChangeAspect="1"/>
          </p:cNvGraphicFramePr>
          <p:nvPr>
            <p:ph sz="half" idx="2"/>
          </p:nvPr>
        </p:nvGraphicFramePr>
        <p:xfrm>
          <a:off x="3352800" y="2782888"/>
          <a:ext cx="5257800" cy="1255712"/>
        </p:xfrm>
        <a:graphic>
          <a:graphicData uri="http://schemas.openxmlformats.org/presentationml/2006/ole">
            <mc:AlternateContent xmlns:mc="http://schemas.openxmlformats.org/markup-compatibility/2006">
              <mc:Choice xmlns:v="urn:schemas-microsoft-com:vml" Requires="v">
                <p:oleObj name="Equation" r:id="rId3" imgW="2019240" imgH="482400" progId="Equation.3">
                  <p:embed/>
                </p:oleObj>
              </mc:Choice>
              <mc:Fallback>
                <p:oleObj name="Equation" r:id="rId3" imgW="2019240" imgH="482400" progId="Equation.3">
                  <p:embed/>
                  <p:pic>
                    <p:nvPicPr>
                      <p:cNvPr id="1605636" name="Object 4">
                        <a:extLst>
                          <a:ext uri="{FF2B5EF4-FFF2-40B4-BE49-F238E27FC236}">
                            <a16:creationId xmlns:a16="http://schemas.microsoft.com/office/drawing/2014/main" id="{ADB5AA71-FF93-B6A2-26E5-C2F86A6E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52800" y="2782888"/>
                        <a:ext cx="5257800"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FD755D1-A594-4D58-E38A-B370AE2FE15C}"/>
              </a:ext>
            </a:extLst>
          </p:cNvPr>
          <p:cNvSpPr>
            <a:spLocks noGrp="1"/>
          </p:cNvSpPr>
          <p:nvPr>
            <p:ph type="sldNum" sz="quarter" idx="12"/>
          </p:nvPr>
        </p:nvSpPr>
        <p:spPr/>
        <p:txBody>
          <a:bodyPr/>
          <a:lstStyle/>
          <a:p>
            <a:fld id="{47C2F992-C464-4DC7-B277-889A5E774B4A}" type="slidenum">
              <a:rPr lang="zh-CN" altLang="en-US"/>
              <a:pPr/>
              <a:t>17</a:t>
            </a:fld>
            <a:endParaRPr lang="en-US" altLang="zh-CN"/>
          </a:p>
        </p:txBody>
      </p:sp>
      <p:graphicFrame>
        <p:nvGraphicFramePr>
          <p:cNvPr id="1618947" name="Object 3">
            <a:extLst>
              <a:ext uri="{FF2B5EF4-FFF2-40B4-BE49-F238E27FC236}">
                <a16:creationId xmlns:a16="http://schemas.microsoft.com/office/drawing/2014/main" id="{FD57C608-7E8B-922E-9401-24C701F0B40D}"/>
              </a:ext>
            </a:extLst>
          </p:cNvPr>
          <p:cNvGraphicFramePr>
            <a:graphicFrameLocks noChangeAspect="1"/>
          </p:cNvGraphicFramePr>
          <p:nvPr/>
        </p:nvGraphicFramePr>
        <p:xfrm>
          <a:off x="2362200" y="3124200"/>
          <a:ext cx="3352800" cy="3060700"/>
        </p:xfrm>
        <a:graphic>
          <a:graphicData uri="http://schemas.openxmlformats.org/presentationml/2006/ole">
            <mc:AlternateContent xmlns:mc="http://schemas.openxmlformats.org/markup-compatibility/2006">
              <mc:Choice xmlns:v="urn:schemas-microsoft-com:vml" Requires="v">
                <p:oleObj name="Worksheet" r:id="rId2" imgW="2200656" imgH="2076907" progId="Excel.Sheet.8">
                  <p:embed/>
                </p:oleObj>
              </mc:Choice>
              <mc:Fallback>
                <p:oleObj name="Worksheet" r:id="rId2" imgW="2200656" imgH="2076907" progId="Excel.Sheet.8">
                  <p:embed/>
                  <p:pic>
                    <p:nvPicPr>
                      <p:cNvPr id="1618947" name="Object 3">
                        <a:extLst>
                          <a:ext uri="{FF2B5EF4-FFF2-40B4-BE49-F238E27FC236}">
                            <a16:creationId xmlns:a16="http://schemas.microsoft.com/office/drawing/2014/main" id="{FD57C608-7E8B-922E-9401-24C701F0B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124200"/>
                        <a:ext cx="33528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8948" name="Oval 4">
            <a:extLst>
              <a:ext uri="{FF2B5EF4-FFF2-40B4-BE49-F238E27FC236}">
                <a16:creationId xmlns:a16="http://schemas.microsoft.com/office/drawing/2014/main" id="{59544F4F-B9FE-DF4B-461D-28EA7B5A6117}"/>
              </a:ext>
            </a:extLst>
          </p:cNvPr>
          <p:cNvSpPr>
            <a:spLocks noChangeArrowheads="1"/>
          </p:cNvSpPr>
          <p:nvPr/>
        </p:nvSpPr>
        <p:spPr bwMode="auto">
          <a:xfrm>
            <a:off x="3171826" y="4078169"/>
            <a:ext cx="923925" cy="519351"/>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18949" name="Oval 5">
            <a:extLst>
              <a:ext uri="{FF2B5EF4-FFF2-40B4-BE49-F238E27FC236}">
                <a16:creationId xmlns:a16="http://schemas.microsoft.com/office/drawing/2014/main" id="{A82439B5-1C77-007C-C52C-34E932416823}"/>
              </a:ext>
            </a:extLst>
          </p:cNvPr>
          <p:cNvSpPr>
            <a:spLocks noChangeArrowheads="1"/>
          </p:cNvSpPr>
          <p:nvPr/>
        </p:nvSpPr>
        <p:spPr bwMode="auto">
          <a:xfrm>
            <a:off x="4095750" y="4713963"/>
            <a:ext cx="1157288" cy="519351"/>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18950" name="AutoShape 6">
            <a:extLst>
              <a:ext uri="{FF2B5EF4-FFF2-40B4-BE49-F238E27FC236}">
                <a16:creationId xmlns:a16="http://schemas.microsoft.com/office/drawing/2014/main" id="{7E439326-191A-5A4C-3457-1C91EE1EED93}"/>
              </a:ext>
            </a:extLst>
          </p:cNvPr>
          <p:cNvSpPr>
            <a:spLocks/>
          </p:cNvSpPr>
          <p:nvPr/>
        </p:nvSpPr>
        <p:spPr bwMode="auto">
          <a:xfrm>
            <a:off x="6324600" y="2657476"/>
            <a:ext cx="4114800" cy="460375"/>
          </a:xfrm>
          <a:prstGeom prst="borderCallout2">
            <a:avLst>
              <a:gd name="adj1" fmla="val 24829"/>
              <a:gd name="adj2" fmla="val -1852"/>
              <a:gd name="adj3" fmla="val 24829"/>
              <a:gd name="adj4" fmla="val -37537"/>
              <a:gd name="adj5" fmla="val 218620"/>
              <a:gd name="adj6" fmla="val -59412"/>
            </a:avLst>
          </a:prstGeom>
          <a:noFill/>
          <a:ln w="3175">
            <a:solidFill>
              <a:srgbClr val="FF0000"/>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2400">
                <a:solidFill>
                  <a:srgbClr val="0000FF"/>
                </a:solidFill>
              </a:rPr>
              <a:t>CF</a:t>
            </a:r>
            <a:r>
              <a:rPr lang="en-US" altLang="zh-CN" sz="2400" baseline="-25000">
                <a:solidFill>
                  <a:srgbClr val="0000FF"/>
                </a:solidFill>
              </a:rPr>
              <a:t>1</a:t>
            </a:r>
            <a:r>
              <a:rPr lang="en-US" altLang="zh-CN" sz="2400">
                <a:solidFill>
                  <a:srgbClr val="0000FF"/>
                </a:solidFill>
              </a:rPr>
              <a:t> = (5, (16, 30), (54, 190))</a:t>
            </a:r>
          </a:p>
        </p:txBody>
      </p:sp>
      <p:sp>
        <p:nvSpPr>
          <p:cNvPr id="1618951" name="Text Box 7">
            <a:extLst>
              <a:ext uri="{FF2B5EF4-FFF2-40B4-BE49-F238E27FC236}">
                <a16:creationId xmlns:a16="http://schemas.microsoft.com/office/drawing/2014/main" id="{B7352FCB-AC3D-2604-8AE2-446FE9ABB503}"/>
              </a:ext>
            </a:extLst>
          </p:cNvPr>
          <p:cNvSpPr txBox="1">
            <a:spLocks noChangeArrowheads="1"/>
          </p:cNvSpPr>
          <p:nvPr/>
        </p:nvSpPr>
        <p:spPr bwMode="auto">
          <a:xfrm>
            <a:off x="6400800" y="3962401"/>
            <a:ext cx="2057400" cy="196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buClrTx/>
              <a:buSzTx/>
              <a:buFontTx/>
              <a:buNone/>
            </a:pPr>
            <a:r>
              <a:rPr lang="zh-CN" altLang="en-US" sz="2400">
                <a:solidFill>
                  <a:srgbClr val="0000FF"/>
                </a:solidFill>
              </a:rPr>
              <a:t>(3,4)</a:t>
            </a:r>
          </a:p>
          <a:p>
            <a:pPr>
              <a:lnSpc>
                <a:spcPct val="60000"/>
              </a:lnSpc>
              <a:spcBef>
                <a:spcPct val="50000"/>
              </a:spcBef>
              <a:buClrTx/>
              <a:buSzTx/>
              <a:buFontTx/>
              <a:buNone/>
            </a:pPr>
            <a:r>
              <a:rPr lang="zh-CN" altLang="en-US" sz="2400">
                <a:solidFill>
                  <a:srgbClr val="0000FF"/>
                </a:solidFill>
              </a:rPr>
              <a:t>(2,6)</a:t>
            </a:r>
          </a:p>
          <a:p>
            <a:pPr>
              <a:lnSpc>
                <a:spcPct val="60000"/>
              </a:lnSpc>
              <a:spcBef>
                <a:spcPct val="50000"/>
              </a:spcBef>
              <a:buClrTx/>
              <a:buSzTx/>
              <a:buFontTx/>
              <a:buNone/>
            </a:pPr>
            <a:r>
              <a:rPr lang="zh-CN" altLang="en-US" sz="2400">
                <a:solidFill>
                  <a:srgbClr val="0000FF"/>
                </a:solidFill>
              </a:rPr>
              <a:t>(4,5)</a:t>
            </a:r>
          </a:p>
          <a:p>
            <a:pPr>
              <a:lnSpc>
                <a:spcPct val="60000"/>
              </a:lnSpc>
              <a:spcBef>
                <a:spcPct val="50000"/>
              </a:spcBef>
              <a:buClrTx/>
              <a:buSzTx/>
              <a:buFontTx/>
              <a:buNone/>
            </a:pPr>
            <a:r>
              <a:rPr lang="zh-CN" altLang="en-US" sz="2400">
                <a:solidFill>
                  <a:srgbClr val="0000FF"/>
                </a:solidFill>
              </a:rPr>
              <a:t>(4,7)</a:t>
            </a:r>
          </a:p>
          <a:p>
            <a:pPr>
              <a:lnSpc>
                <a:spcPct val="60000"/>
              </a:lnSpc>
              <a:spcBef>
                <a:spcPct val="50000"/>
              </a:spcBef>
              <a:buClrTx/>
              <a:buSzTx/>
              <a:buFontTx/>
              <a:buNone/>
            </a:pPr>
            <a:r>
              <a:rPr lang="zh-CN" altLang="en-US" sz="2400">
                <a:solidFill>
                  <a:srgbClr val="0000FF"/>
                </a:solidFill>
              </a:rPr>
              <a:t>(3,8)</a:t>
            </a:r>
          </a:p>
        </p:txBody>
      </p:sp>
      <p:sp>
        <p:nvSpPr>
          <p:cNvPr id="1618952" name="Rectangle 8">
            <a:extLst>
              <a:ext uri="{FF2B5EF4-FFF2-40B4-BE49-F238E27FC236}">
                <a16:creationId xmlns:a16="http://schemas.microsoft.com/office/drawing/2014/main" id="{1BF534A0-8783-7778-DE11-811FD4927C56}"/>
              </a:ext>
            </a:extLst>
          </p:cNvPr>
          <p:cNvSpPr>
            <a:spLocks noGrp="1" noChangeArrowheads="1"/>
          </p:cNvSpPr>
          <p:nvPr>
            <p:ph type="title"/>
          </p:nvPr>
        </p:nvSpPr>
        <p:spPr>
          <a:xfrm>
            <a:off x="838200" y="365126"/>
            <a:ext cx="10515600" cy="549276"/>
          </a:xfrm>
        </p:spPr>
        <p:txBody>
          <a:bodyPr>
            <a:normAutofit fontScale="90000"/>
          </a:bodyPr>
          <a:lstStyle/>
          <a:p>
            <a:r>
              <a:rPr lang="en-US" altLang="zh-CN" dirty="0">
                <a:ea typeface="宋体" panose="02010600030101010101" pitchFamily="2" charset="-122"/>
              </a:rPr>
              <a:t>Example of Clustering Feature Vector</a:t>
            </a:r>
            <a:endParaRPr lang="zh-CN" altLang="en-US" dirty="0">
              <a:ea typeface="宋体" panose="02010600030101010101" pitchFamily="2" charset="-122"/>
            </a:endParaRPr>
          </a:p>
        </p:txBody>
      </p:sp>
      <p:sp>
        <p:nvSpPr>
          <p:cNvPr id="1618953" name="Rectangle 9">
            <a:extLst>
              <a:ext uri="{FF2B5EF4-FFF2-40B4-BE49-F238E27FC236}">
                <a16:creationId xmlns:a16="http://schemas.microsoft.com/office/drawing/2014/main" id="{67ABD856-4EA5-4B99-39C6-369113991CDE}"/>
              </a:ext>
            </a:extLst>
          </p:cNvPr>
          <p:cNvSpPr>
            <a:spLocks noGrp="1" noChangeArrowheads="1"/>
          </p:cNvSpPr>
          <p:nvPr>
            <p:ph type="body" idx="1"/>
          </p:nvPr>
        </p:nvSpPr>
        <p:spPr>
          <a:xfrm>
            <a:off x="1876426" y="990600"/>
            <a:ext cx="8334375" cy="1143000"/>
          </a:xfrm>
        </p:spPr>
        <p:txBody>
          <a:bodyPr/>
          <a:lstStyle/>
          <a:p>
            <a:r>
              <a:rPr lang="en-US" altLang="zh-CN">
                <a:solidFill>
                  <a:srgbClr val="0000FF"/>
                </a:solidFill>
                <a:ea typeface="宋体" panose="02010600030101010101" pitchFamily="2" charset="-122"/>
              </a:rPr>
              <a:t>Clustering Feature:  </a:t>
            </a:r>
          </a:p>
          <a:p>
            <a:r>
              <a:rPr lang="en-US" altLang="zh-CN" i="1">
                <a:solidFill>
                  <a:srgbClr val="0000FF"/>
                </a:solidFill>
                <a:ea typeface="宋体" panose="02010600030101010101" pitchFamily="2" charset="-122"/>
              </a:rPr>
              <a:t>N</a:t>
            </a:r>
            <a:r>
              <a:rPr lang="en-US" altLang="zh-CN">
                <a:solidFill>
                  <a:srgbClr val="0000FF"/>
                </a:solidFill>
                <a:ea typeface="宋体" panose="02010600030101010101" pitchFamily="2" charset="-122"/>
              </a:rPr>
              <a:t>: Number of data points</a:t>
            </a:r>
          </a:p>
          <a:p>
            <a:endParaRPr lang="zh-CN" altLang="en-US">
              <a:ea typeface="宋体" panose="02010600030101010101" pitchFamily="2" charset="-122"/>
            </a:endParaRPr>
          </a:p>
        </p:txBody>
      </p:sp>
      <p:graphicFrame>
        <p:nvGraphicFramePr>
          <p:cNvPr id="1618954" name="Object 10">
            <a:extLst>
              <a:ext uri="{FF2B5EF4-FFF2-40B4-BE49-F238E27FC236}">
                <a16:creationId xmlns:a16="http://schemas.microsoft.com/office/drawing/2014/main" id="{5261724C-AD34-6329-1908-FD36F2CE9950}"/>
              </a:ext>
            </a:extLst>
          </p:cNvPr>
          <p:cNvGraphicFramePr>
            <a:graphicFrameLocks noGrp="1" noChangeAspect="1"/>
          </p:cNvGraphicFramePr>
          <p:nvPr>
            <p:ph sz="quarter" idx="4294967295"/>
          </p:nvPr>
        </p:nvGraphicFramePr>
        <p:xfrm>
          <a:off x="7924800" y="1371600"/>
          <a:ext cx="1447800" cy="877888"/>
        </p:xfrm>
        <a:graphic>
          <a:graphicData uri="http://schemas.openxmlformats.org/presentationml/2006/ole">
            <mc:AlternateContent xmlns:mc="http://schemas.openxmlformats.org/markup-compatibility/2006">
              <mc:Choice xmlns:v="urn:schemas-microsoft-com:vml" Requires="v">
                <p:oleObj name="Equation" r:id="rId4" imgW="711000" imgH="431640" progId="Equation.3">
                  <p:embed/>
                </p:oleObj>
              </mc:Choice>
              <mc:Fallback>
                <p:oleObj name="Equation" r:id="rId4" imgW="711000" imgH="431640" progId="Equation.3">
                  <p:embed/>
                  <p:pic>
                    <p:nvPicPr>
                      <p:cNvPr id="1618954" name="Object 10">
                        <a:extLst>
                          <a:ext uri="{FF2B5EF4-FFF2-40B4-BE49-F238E27FC236}">
                            <a16:creationId xmlns:a16="http://schemas.microsoft.com/office/drawing/2014/main" id="{5261724C-AD34-6329-1908-FD36F2CE9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371600"/>
                        <a:ext cx="1447800"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955" name="Object 11">
            <a:extLst>
              <a:ext uri="{FF2B5EF4-FFF2-40B4-BE49-F238E27FC236}">
                <a16:creationId xmlns:a16="http://schemas.microsoft.com/office/drawing/2014/main" id="{65ACBE9C-E3A2-48EE-F00C-A2E56FE4EDF8}"/>
              </a:ext>
            </a:extLst>
          </p:cNvPr>
          <p:cNvGraphicFramePr>
            <a:graphicFrameLocks noGrp="1" noChangeAspect="1"/>
          </p:cNvGraphicFramePr>
          <p:nvPr>
            <p:ph sz="half" idx="4294967295"/>
          </p:nvPr>
        </p:nvGraphicFramePr>
        <p:xfrm>
          <a:off x="5257800" y="914401"/>
          <a:ext cx="2667000" cy="563563"/>
        </p:xfrm>
        <a:graphic>
          <a:graphicData uri="http://schemas.openxmlformats.org/presentationml/2006/ole">
            <mc:AlternateContent xmlns:mc="http://schemas.openxmlformats.org/markup-compatibility/2006">
              <mc:Choice xmlns:v="urn:schemas-microsoft-com:vml" Requires="v">
                <p:oleObj name="Equation" r:id="rId6" imgW="1143000" imgH="241200" progId="Equation.3">
                  <p:embed/>
                </p:oleObj>
              </mc:Choice>
              <mc:Fallback>
                <p:oleObj name="Equation" r:id="rId6" imgW="1143000" imgH="241200" progId="Equation.3">
                  <p:embed/>
                  <p:pic>
                    <p:nvPicPr>
                      <p:cNvPr id="1618955" name="Object 11">
                        <a:extLst>
                          <a:ext uri="{FF2B5EF4-FFF2-40B4-BE49-F238E27FC236}">
                            <a16:creationId xmlns:a16="http://schemas.microsoft.com/office/drawing/2014/main" id="{65ACBE9C-E3A2-48EE-F00C-A2E56FE4ED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914401"/>
                        <a:ext cx="26670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956" name="Object 12">
            <a:extLst>
              <a:ext uri="{FF2B5EF4-FFF2-40B4-BE49-F238E27FC236}">
                <a16:creationId xmlns:a16="http://schemas.microsoft.com/office/drawing/2014/main" id="{B8A51BF1-6C8D-F8A6-442E-F9CF303FEC2B}"/>
              </a:ext>
            </a:extLst>
          </p:cNvPr>
          <p:cNvGraphicFramePr>
            <a:graphicFrameLocks noGrp="1" noChangeAspect="1"/>
          </p:cNvGraphicFramePr>
          <p:nvPr>
            <p:ph sz="quarter" idx="4294967295"/>
          </p:nvPr>
        </p:nvGraphicFramePr>
        <p:xfrm>
          <a:off x="6172200" y="1371601"/>
          <a:ext cx="1524000" cy="925513"/>
        </p:xfrm>
        <a:graphic>
          <a:graphicData uri="http://schemas.openxmlformats.org/presentationml/2006/ole">
            <mc:AlternateContent xmlns:mc="http://schemas.openxmlformats.org/markup-compatibility/2006">
              <mc:Choice xmlns:v="urn:schemas-microsoft-com:vml" Requires="v">
                <p:oleObj name="Equation" r:id="rId8" imgW="711000" imgH="431640" progId="Equation.3">
                  <p:embed/>
                </p:oleObj>
              </mc:Choice>
              <mc:Fallback>
                <p:oleObj name="Equation" r:id="rId8" imgW="711000" imgH="431640" progId="Equation.3">
                  <p:embed/>
                  <p:pic>
                    <p:nvPicPr>
                      <p:cNvPr id="1618956" name="Object 12">
                        <a:extLst>
                          <a:ext uri="{FF2B5EF4-FFF2-40B4-BE49-F238E27FC236}">
                            <a16:creationId xmlns:a16="http://schemas.microsoft.com/office/drawing/2014/main" id="{B8A51BF1-6C8D-F8A6-442E-F9CF303FEC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1371601"/>
                        <a:ext cx="1524000"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957" name="AutoShape 13">
            <a:extLst>
              <a:ext uri="{FF2B5EF4-FFF2-40B4-BE49-F238E27FC236}">
                <a16:creationId xmlns:a16="http://schemas.microsoft.com/office/drawing/2014/main" id="{03F606D0-28B0-46CA-B461-36FD97414A89}"/>
              </a:ext>
            </a:extLst>
          </p:cNvPr>
          <p:cNvSpPr>
            <a:spLocks/>
          </p:cNvSpPr>
          <p:nvPr/>
        </p:nvSpPr>
        <p:spPr bwMode="auto">
          <a:xfrm>
            <a:off x="6324600" y="3349626"/>
            <a:ext cx="4114800" cy="460375"/>
          </a:xfrm>
          <a:prstGeom prst="borderCallout2">
            <a:avLst>
              <a:gd name="adj1" fmla="val 24829"/>
              <a:gd name="adj2" fmla="val -1852"/>
              <a:gd name="adj3" fmla="val 24829"/>
              <a:gd name="adj4" fmla="val -24037"/>
              <a:gd name="adj5" fmla="val 238278"/>
              <a:gd name="adj6" fmla="val -37653"/>
            </a:avLst>
          </a:prstGeom>
          <a:noFill/>
          <a:ln w="3175">
            <a:solidFill>
              <a:srgbClr val="FF0000"/>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2400">
                <a:solidFill>
                  <a:srgbClr val="0000FF"/>
                </a:solidFill>
              </a:rPr>
              <a:t>CF</a:t>
            </a:r>
            <a:r>
              <a:rPr lang="en-US" altLang="zh-CN" sz="2400" baseline="-25000">
                <a:solidFill>
                  <a:srgbClr val="0000FF"/>
                </a:solidFill>
              </a:rPr>
              <a:t>2</a:t>
            </a:r>
            <a:r>
              <a:rPr lang="en-US" altLang="zh-CN" sz="2400">
                <a:solidFill>
                  <a:srgbClr val="0000FF"/>
                </a:solidFill>
              </a:rPr>
              <a:t> = (5, (36, 17), (262, 61))</a:t>
            </a:r>
          </a:p>
        </p:txBody>
      </p:sp>
      <p:sp>
        <p:nvSpPr>
          <p:cNvPr id="1618958" name="Text Box 14">
            <a:extLst>
              <a:ext uri="{FF2B5EF4-FFF2-40B4-BE49-F238E27FC236}">
                <a16:creationId xmlns:a16="http://schemas.microsoft.com/office/drawing/2014/main" id="{75188250-1341-F230-213E-05597006DC9E}"/>
              </a:ext>
            </a:extLst>
          </p:cNvPr>
          <p:cNvSpPr txBox="1">
            <a:spLocks noChangeArrowheads="1"/>
          </p:cNvSpPr>
          <p:nvPr/>
        </p:nvSpPr>
        <p:spPr bwMode="auto">
          <a:xfrm>
            <a:off x="7696200" y="3962401"/>
            <a:ext cx="2057400" cy="196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buClrTx/>
              <a:buSzTx/>
              <a:buFontTx/>
              <a:buNone/>
            </a:pPr>
            <a:r>
              <a:rPr lang="zh-CN" altLang="en-US" sz="2400">
                <a:solidFill>
                  <a:srgbClr val="0000FF"/>
                </a:solidFill>
              </a:rPr>
              <a:t>(</a:t>
            </a:r>
            <a:r>
              <a:rPr lang="en-US" altLang="zh-CN" sz="2400">
                <a:solidFill>
                  <a:srgbClr val="0000FF"/>
                </a:solidFill>
              </a:rPr>
              <a:t>6,2)</a:t>
            </a:r>
          </a:p>
          <a:p>
            <a:pPr>
              <a:lnSpc>
                <a:spcPct val="60000"/>
              </a:lnSpc>
              <a:spcBef>
                <a:spcPct val="50000"/>
              </a:spcBef>
              <a:buClrTx/>
              <a:buSzTx/>
              <a:buFontTx/>
              <a:buNone/>
            </a:pPr>
            <a:r>
              <a:rPr lang="zh-CN" altLang="en-US" sz="2400">
                <a:solidFill>
                  <a:srgbClr val="0000FF"/>
                </a:solidFill>
              </a:rPr>
              <a:t>(</a:t>
            </a:r>
            <a:r>
              <a:rPr lang="en-US" altLang="zh-CN" sz="2400">
                <a:solidFill>
                  <a:srgbClr val="0000FF"/>
                </a:solidFill>
              </a:rPr>
              <a:t>7,2)</a:t>
            </a:r>
          </a:p>
          <a:p>
            <a:pPr>
              <a:lnSpc>
                <a:spcPct val="60000"/>
              </a:lnSpc>
              <a:spcBef>
                <a:spcPct val="50000"/>
              </a:spcBef>
              <a:buClrTx/>
              <a:buSzTx/>
              <a:buFontTx/>
              <a:buNone/>
            </a:pPr>
            <a:r>
              <a:rPr lang="zh-CN" altLang="en-US" sz="2400">
                <a:solidFill>
                  <a:srgbClr val="0000FF"/>
                </a:solidFill>
              </a:rPr>
              <a:t>(</a:t>
            </a:r>
            <a:r>
              <a:rPr lang="en-US" altLang="zh-CN" sz="2400">
                <a:solidFill>
                  <a:srgbClr val="0000FF"/>
                </a:solidFill>
              </a:rPr>
              <a:t>7,4)</a:t>
            </a:r>
          </a:p>
          <a:p>
            <a:pPr>
              <a:lnSpc>
                <a:spcPct val="60000"/>
              </a:lnSpc>
              <a:spcBef>
                <a:spcPct val="50000"/>
              </a:spcBef>
              <a:buClrTx/>
              <a:buSzTx/>
              <a:buFontTx/>
              <a:buNone/>
            </a:pPr>
            <a:r>
              <a:rPr lang="zh-CN" altLang="en-US" sz="2400">
                <a:solidFill>
                  <a:srgbClr val="0000FF"/>
                </a:solidFill>
              </a:rPr>
              <a:t>(</a:t>
            </a:r>
            <a:r>
              <a:rPr lang="en-US" altLang="zh-CN" sz="2400">
                <a:solidFill>
                  <a:srgbClr val="0000FF"/>
                </a:solidFill>
              </a:rPr>
              <a:t>8,4)</a:t>
            </a:r>
          </a:p>
          <a:p>
            <a:pPr>
              <a:lnSpc>
                <a:spcPct val="60000"/>
              </a:lnSpc>
              <a:spcBef>
                <a:spcPct val="50000"/>
              </a:spcBef>
              <a:buClrTx/>
              <a:buSzTx/>
              <a:buFontTx/>
              <a:buNone/>
            </a:pPr>
            <a:r>
              <a:rPr lang="zh-CN" altLang="en-US" sz="2400">
                <a:solidFill>
                  <a:srgbClr val="0000FF"/>
                </a:solidFill>
              </a:rPr>
              <a:t>(</a:t>
            </a:r>
            <a:r>
              <a:rPr lang="en-US" altLang="zh-CN" sz="2400">
                <a:solidFill>
                  <a:srgbClr val="0000FF"/>
                </a:solidFill>
              </a:rPr>
              <a:t>8,5)</a:t>
            </a:r>
          </a:p>
        </p:txBody>
      </p:sp>
      <p:sp>
        <p:nvSpPr>
          <p:cNvPr id="1618959" name="Oval 15">
            <a:extLst>
              <a:ext uri="{FF2B5EF4-FFF2-40B4-BE49-F238E27FC236}">
                <a16:creationId xmlns:a16="http://schemas.microsoft.com/office/drawing/2014/main" id="{A771ABBF-AD05-3080-A890-AE5FCEA98A09}"/>
              </a:ext>
            </a:extLst>
          </p:cNvPr>
          <p:cNvSpPr>
            <a:spLocks noChangeArrowheads="1"/>
          </p:cNvSpPr>
          <p:nvPr/>
        </p:nvSpPr>
        <p:spPr bwMode="gray">
          <a:xfrm>
            <a:off x="3048000" y="3581400"/>
            <a:ext cx="2133600" cy="1981200"/>
          </a:xfrm>
          <a:prstGeom prst="ellipse">
            <a:avLst/>
          </a:prstGeom>
          <a:noFill/>
          <a:ln w="25400" algn="ctr">
            <a:solidFill>
              <a:schemeClr val="tx1"/>
            </a:solidFill>
            <a:prstDash val="dash"/>
            <a:round/>
            <a:headEnd/>
            <a:tailEnd type="none" w="lg" len="lg"/>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IN"/>
          </a:p>
        </p:txBody>
      </p:sp>
      <p:sp>
        <p:nvSpPr>
          <p:cNvPr id="1618960" name="AutoShape 16">
            <a:extLst>
              <a:ext uri="{FF2B5EF4-FFF2-40B4-BE49-F238E27FC236}">
                <a16:creationId xmlns:a16="http://schemas.microsoft.com/office/drawing/2014/main" id="{F292B5B4-B325-F767-A158-93812C338AB2}"/>
              </a:ext>
            </a:extLst>
          </p:cNvPr>
          <p:cNvSpPr>
            <a:spLocks/>
          </p:cNvSpPr>
          <p:nvPr/>
        </p:nvSpPr>
        <p:spPr bwMode="auto">
          <a:xfrm>
            <a:off x="6400800" y="6092826"/>
            <a:ext cx="4114800" cy="460375"/>
          </a:xfrm>
          <a:prstGeom prst="borderCallout2">
            <a:avLst>
              <a:gd name="adj1" fmla="val 24829"/>
              <a:gd name="adj2" fmla="val -1852"/>
              <a:gd name="adj3" fmla="val 24829"/>
              <a:gd name="adj4" fmla="val -33255"/>
              <a:gd name="adj5" fmla="val -104829"/>
              <a:gd name="adj6" fmla="val -52546"/>
            </a:avLst>
          </a:prstGeom>
          <a:noFill/>
          <a:ln w="3175">
            <a:solidFill>
              <a:srgbClr val="FF0000"/>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2400">
                <a:solidFill>
                  <a:srgbClr val="0000FF"/>
                </a:solidFill>
              </a:rPr>
              <a:t>CF = (10, (52, 47), (316, 251))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1618948"/>
                                        </p:tgtEl>
                                      </p:cBhvr>
                                    </p:animEffect>
                                    <p:set>
                                      <p:cBhvr>
                                        <p:cTn id="7" dur="1" fill="hold">
                                          <p:stCondLst>
                                            <p:cond delay="499"/>
                                          </p:stCondLst>
                                        </p:cTn>
                                        <p:tgtEl>
                                          <p:spTgt spid="1618948"/>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1618949"/>
                                        </p:tgtEl>
                                      </p:cBhvr>
                                    </p:animEffect>
                                    <p:set>
                                      <p:cBhvr>
                                        <p:cTn id="10" dur="1" fill="hold">
                                          <p:stCondLst>
                                            <p:cond delay="499"/>
                                          </p:stCondLst>
                                        </p:cTn>
                                        <p:tgtEl>
                                          <p:spTgt spid="1618949"/>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1618959"/>
                                        </p:tgtEl>
                                        <p:attrNameLst>
                                          <p:attrName>style.visibility</p:attrName>
                                        </p:attrNameLst>
                                      </p:cBhvr>
                                      <p:to>
                                        <p:strVal val="visible"/>
                                      </p:to>
                                    </p:set>
                                    <p:animEffect transition="in" filter="blinds(horizontal)">
                                      <p:cBhvr>
                                        <p:cTn id="13" dur="500"/>
                                        <p:tgtEl>
                                          <p:spTgt spid="16189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618960"/>
                                        </p:tgtEl>
                                        <p:attrNameLst>
                                          <p:attrName>style.visibility</p:attrName>
                                        </p:attrNameLst>
                                      </p:cBhvr>
                                      <p:to>
                                        <p:strVal val="visible"/>
                                      </p:to>
                                    </p:set>
                                    <p:animEffect transition="in" filter="blinds(horizontal)">
                                      <p:cBhvr>
                                        <p:cTn id="18" dur="500"/>
                                        <p:tgtEl>
                                          <p:spTgt spid="1618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9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2AB-A3CE-4329-B4F7-7EC88A47DB6F}"/>
              </a:ext>
            </a:extLst>
          </p:cNvPr>
          <p:cNvSpPr>
            <a:spLocks noGrp="1"/>
          </p:cNvSpPr>
          <p:nvPr>
            <p:ph type="title"/>
          </p:nvPr>
        </p:nvSpPr>
        <p:spPr/>
        <p:txBody>
          <a:bodyPr/>
          <a:lstStyle/>
          <a:p>
            <a:r>
              <a:rPr lang="en-US" dirty="0"/>
              <a:t>Characteristics of BIRCH</a:t>
            </a:r>
            <a:endParaRPr lang="en-IN" dirty="0"/>
          </a:p>
        </p:txBody>
      </p:sp>
      <p:sp>
        <p:nvSpPr>
          <p:cNvPr id="3" name="Content Placeholder 2">
            <a:extLst>
              <a:ext uri="{FF2B5EF4-FFF2-40B4-BE49-F238E27FC236}">
                <a16:creationId xmlns:a16="http://schemas.microsoft.com/office/drawing/2014/main" id="{84237C0A-AD03-4D3B-A06A-25D5F91B7C2B}"/>
              </a:ext>
            </a:extLst>
          </p:cNvPr>
          <p:cNvSpPr>
            <a:spLocks noGrp="1"/>
          </p:cNvSpPr>
          <p:nvPr>
            <p:ph idx="1"/>
          </p:nvPr>
        </p:nvSpPr>
        <p:spPr/>
        <p:txBody>
          <a:bodyPr>
            <a:normAutofit fontScale="92500" lnSpcReduction="10000"/>
          </a:bodyPr>
          <a:lstStyle/>
          <a:p>
            <a:r>
              <a:rPr lang="en-US" sz="1600" dirty="0"/>
              <a:t>It is a </a:t>
            </a:r>
            <a:r>
              <a:rPr lang="en-US" sz="1600" dirty="0">
                <a:solidFill>
                  <a:srgbClr val="C00000"/>
                </a:solidFill>
              </a:rPr>
              <a:t>scalable clustering </a:t>
            </a:r>
            <a:r>
              <a:rPr lang="en-US" sz="1600" dirty="0"/>
              <a:t>method.</a:t>
            </a:r>
          </a:p>
          <a:p>
            <a:r>
              <a:rPr lang="en-US" sz="1600" dirty="0"/>
              <a:t>Multiphase clustering</a:t>
            </a:r>
          </a:p>
          <a:p>
            <a:r>
              <a:rPr lang="en-US" sz="1600" dirty="0"/>
              <a:t>Designed for </a:t>
            </a:r>
            <a:r>
              <a:rPr lang="en-US" sz="1600" dirty="0">
                <a:solidFill>
                  <a:srgbClr val="C00000"/>
                </a:solidFill>
              </a:rPr>
              <a:t>very large </a:t>
            </a:r>
            <a:r>
              <a:rPr lang="en-US" sz="1600" dirty="0"/>
              <a:t>data sets</a:t>
            </a:r>
          </a:p>
          <a:p>
            <a:r>
              <a:rPr lang="en-US" sz="1600" dirty="0"/>
              <a:t>Only </a:t>
            </a:r>
            <a:r>
              <a:rPr lang="en-US" sz="1600" dirty="0">
                <a:solidFill>
                  <a:srgbClr val="C00000"/>
                </a:solidFill>
              </a:rPr>
              <a:t>one scan </a:t>
            </a:r>
            <a:r>
              <a:rPr lang="en-US" sz="1600" dirty="0"/>
              <a:t>of data is necessary</a:t>
            </a:r>
          </a:p>
          <a:p>
            <a:r>
              <a:rPr lang="en-US" sz="1600" dirty="0"/>
              <a:t>It overcomes the difficulty of agglomerative clustering where the </a:t>
            </a:r>
            <a:r>
              <a:rPr lang="en-US" sz="1600" dirty="0">
                <a:solidFill>
                  <a:srgbClr val="C00000"/>
                </a:solidFill>
              </a:rPr>
              <a:t>decision to merge  and split cannot be undone.</a:t>
            </a:r>
          </a:p>
          <a:p>
            <a:r>
              <a:rPr lang="en-US" sz="1600" dirty="0"/>
              <a:t>It is based on the notation of </a:t>
            </a:r>
            <a:r>
              <a:rPr lang="en-US" sz="1600" dirty="0">
                <a:solidFill>
                  <a:srgbClr val="C00000"/>
                </a:solidFill>
              </a:rPr>
              <a:t>CF</a:t>
            </a:r>
            <a:r>
              <a:rPr lang="en-US" sz="1600" dirty="0"/>
              <a:t> (Clustering Feature) and a </a:t>
            </a:r>
            <a:r>
              <a:rPr lang="en-US" sz="1600" dirty="0">
                <a:solidFill>
                  <a:srgbClr val="C00000"/>
                </a:solidFill>
              </a:rPr>
              <a:t>CF Tree</a:t>
            </a:r>
            <a:r>
              <a:rPr lang="en-US" sz="1600" dirty="0"/>
              <a:t>.</a:t>
            </a:r>
          </a:p>
          <a:p>
            <a:r>
              <a:rPr lang="en-US" sz="1600" dirty="0"/>
              <a:t>CF tree is </a:t>
            </a:r>
            <a:r>
              <a:rPr lang="en-US" sz="1600" dirty="0">
                <a:solidFill>
                  <a:srgbClr val="C00000"/>
                </a:solidFill>
              </a:rPr>
              <a:t>a height balanced tree </a:t>
            </a:r>
            <a:r>
              <a:rPr lang="en-US" sz="1600" dirty="0"/>
              <a:t>that stores the clustering features for a hierarchical clustering.</a:t>
            </a:r>
          </a:p>
          <a:p>
            <a:r>
              <a:rPr lang="en-US" sz="1600" dirty="0">
                <a:solidFill>
                  <a:srgbClr val="C00000"/>
                </a:solidFill>
              </a:rPr>
              <a:t>Cluster</a:t>
            </a:r>
            <a:r>
              <a:rPr lang="en-US" sz="1600" dirty="0"/>
              <a:t> of data points is represented by a </a:t>
            </a:r>
            <a:r>
              <a:rPr lang="en-US" sz="1600" dirty="0">
                <a:solidFill>
                  <a:srgbClr val="C00000"/>
                </a:solidFill>
              </a:rPr>
              <a:t>triple of numbers (N,LS,SS) </a:t>
            </a:r>
            <a:r>
              <a:rPr lang="en-US" sz="1600" dirty="0"/>
              <a:t>Where</a:t>
            </a:r>
          </a:p>
          <a:p>
            <a:endParaRPr lang="en-US" sz="1600" dirty="0"/>
          </a:p>
          <a:p>
            <a:r>
              <a:rPr lang="en-US" sz="1600" dirty="0"/>
              <a:t>N= Number of items in the sub cluster</a:t>
            </a:r>
          </a:p>
          <a:p>
            <a:endParaRPr lang="en-US" sz="1600" dirty="0"/>
          </a:p>
          <a:p>
            <a:r>
              <a:rPr lang="en-US" sz="1600" dirty="0"/>
              <a:t>LS=Linear sum of the points</a:t>
            </a:r>
          </a:p>
          <a:p>
            <a:endParaRPr lang="en-US" sz="1600" dirty="0"/>
          </a:p>
          <a:p>
            <a:r>
              <a:rPr lang="en-US" sz="1600" dirty="0"/>
              <a:t>SS=sum of the squared of the points</a:t>
            </a:r>
            <a:endParaRPr lang="en-IN" sz="1600" dirty="0"/>
          </a:p>
        </p:txBody>
      </p:sp>
    </p:spTree>
    <p:extLst>
      <p:ext uri="{BB962C8B-B14F-4D97-AF65-F5344CB8AC3E}">
        <p14:creationId xmlns:p14="http://schemas.microsoft.com/office/powerpoint/2010/main" val="3026818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BFC8-CCB5-4A67-9E96-B0A24495DE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593B87-0A58-48F4-9C1E-94E93EF9760B}"/>
              </a:ext>
            </a:extLst>
          </p:cNvPr>
          <p:cNvSpPr>
            <a:spLocks noGrp="1"/>
          </p:cNvSpPr>
          <p:nvPr>
            <p:ph idx="1"/>
          </p:nvPr>
        </p:nvSpPr>
        <p:spPr/>
        <p:txBody>
          <a:bodyPr>
            <a:normAutofit fontScale="85000" lnSpcReduction="20000"/>
          </a:bodyPr>
          <a:lstStyle/>
          <a:p>
            <a:r>
              <a:rPr lang="en-US" dirty="0"/>
              <a:t>BIRCH stands for Balanced Iterative Reducing and Clustering Using Hierarchies, which uses hierarchical methods to cluster and reduce data.</a:t>
            </a:r>
          </a:p>
          <a:p>
            <a:r>
              <a:rPr lang="en-US" dirty="0"/>
              <a:t>BIRCH only needs to scan the data set in a single pass to perform clustering.</a:t>
            </a:r>
          </a:p>
          <a:p>
            <a:r>
              <a:rPr lang="en-US" dirty="0">
                <a:solidFill>
                  <a:srgbClr val="C00000"/>
                </a:solidFill>
              </a:rPr>
              <a:t>How does it work?</a:t>
            </a:r>
          </a:p>
          <a:p>
            <a:r>
              <a:rPr lang="en-US" dirty="0"/>
              <a:t>The BIRCH algorithm uses a </a:t>
            </a:r>
            <a:r>
              <a:rPr lang="en-US" dirty="0">
                <a:solidFill>
                  <a:srgbClr val="C00000"/>
                </a:solidFill>
              </a:rPr>
              <a:t>tree structure to create a cluster</a:t>
            </a:r>
            <a:r>
              <a:rPr lang="en-US" dirty="0"/>
              <a:t>. It is generally called the Clustering Feature Tree (CF Tree). </a:t>
            </a:r>
            <a:r>
              <a:rPr lang="en-US" dirty="0">
                <a:solidFill>
                  <a:srgbClr val="C00000"/>
                </a:solidFill>
              </a:rPr>
              <a:t>Each node of this tree is composed of several Clustering features (CF).</a:t>
            </a:r>
          </a:p>
          <a:p>
            <a:endParaRPr lang="en-US" dirty="0">
              <a:solidFill>
                <a:srgbClr val="C00000"/>
              </a:solidFill>
            </a:endParaRPr>
          </a:p>
          <a:p>
            <a:r>
              <a:rPr lang="en-US" dirty="0"/>
              <a:t>Clustering Feature tree structure is similar to the balanced B+ tree</a:t>
            </a:r>
          </a:p>
          <a:p>
            <a:endParaRPr lang="en-US" dirty="0"/>
          </a:p>
          <a:p>
            <a:r>
              <a:rPr lang="en-US" dirty="0"/>
              <a:t>Each node including leaf nodes has </a:t>
            </a:r>
            <a:r>
              <a:rPr lang="en-US" dirty="0">
                <a:solidFill>
                  <a:srgbClr val="C00000"/>
                </a:solidFill>
              </a:rPr>
              <a:t>several CFs</a:t>
            </a:r>
            <a:r>
              <a:rPr lang="en-US" dirty="0"/>
              <a:t>, and the </a:t>
            </a:r>
            <a:r>
              <a:rPr lang="en-US" dirty="0">
                <a:solidFill>
                  <a:srgbClr val="C00000"/>
                </a:solidFill>
              </a:rPr>
              <a:t>CFs of internal nodes have pointers to </a:t>
            </a:r>
            <a:r>
              <a:rPr lang="en-US" dirty="0"/>
              <a:t>child nodes, and all leaf nodes are </a:t>
            </a:r>
            <a:r>
              <a:rPr lang="en-US" dirty="0">
                <a:solidFill>
                  <a:srgbClr val="C00000"/>
                </a:solidFill>
              </a:rPr>
              <a:t>linked by a doubly linked list</a:t>
            </a:r>
            <a:r>
              <a:rPr lang="en-US" dirty="0"/>
              <a:t>.</a:t>
            </a:r>
            <a:endParaRPr lang="en-IN" dirty="0"/>
          </a:p>
        </p:txBody>
      </p:sp>
    </p:spTree>
    <p:extLst>
      <p:ext uri="{BB962C8B-B14F-4D97-AF65-F5344CB8AC3E}">
        <p14:creationId xmlns:p14="http://schemas.microsoft.com/office/powerpoint/2010/main" val="71869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9243E1A-C0C1-492C-6C99-D4605B7FA8AE}"/>
              </a:ext>
            </a:extLst>
          </p:cNvPr>
          <p:cNvSpPr>
            <a:spLocks noGrp="1"/>
          </p:cNvSpPr>
          <p:nvPr>
            <p:ph type="sldNum" sz="quarter" idx="12"/>
          </p:nvPr>
        </p:nvSpPr>
        <p:spPr/>
        <p:txBody>
          <a:bodyPr/>
          <a:lstStyle/>
          <a:p>
            <a:fld id="{0BC1430A-7DDC-4371-A8EB-FA02DFC4BC83}" type="slidenum">
              <a:rPr lang="zh-CN" altLang="en-US"/>
              <a:pPr/>
              <a:t>2</a:t>
            </a:fld>
            <a:endParaRPr lang="en-US" altLang="zh-CN"/>
          </a:p>
        </p:txBody>
      </p:sp>
      <p:sp>
        <p:nvSpPr>
          <p:cNvPr id="1597442" name="Rectangle 2">
            <a:extLst>
              <a:ext uri="{FF2B5EF4-FFF2-40B4-BE49-F238E27FC236}">
                <a16:creationId xmlns:a16="http://schemas.microsoft.com/office/drawing/2014/main" id="{07830797-5E01-0085-A30B-45DAE8CFC70A}"/>
              </a:ext>
            </a:extLst>
          </p:cNvPr>
          <p:cNvSpPr>
            <a:spLocks noGrp="1" noChangeArrowheads="1"/>
          </p:cNvSpPr>
          <p:nvPr>
            <p:ph type="title"/>
          </p:nvPr>
        </p:nvSpPr>
        <p:spPr/>
        <p:txBody>
          <a:bodyPr/>
          <a:lstStyle/>
          <a:p>
            <a:r>
              <a:rPr lang="en-US" altLang="zh-CN" dirty="0">
                <a:ea typeface="宋体" panose="02010600030101010101" pitchFamily="2" charset="-122"/>
              </a:rPr>
              <a:t>Motivation</a:t>
            </a:r>
          </a:p>
        </p:txBody>
      </p:sp>
      <p:sp>
        <p:nvSpPr>
          <p:cNvPr id="1597443" name="Rectangle 3">
            <a:extLst>
              <a:ext uri="{FF2B5EF4-FFF2-40B4-BE49-F238E27FC236}">
                <a16:creationId xmlns:a16="http://schemas.microsoft.com/office/drawing/2014/main" id="{640097CA-A179-A083-1214-CDE281EAD495}"/>
              </a:ext>
            </a:extLst>
          </p:cNvPr>
          <p:cNvSpPr>
            <a:spLocks noGrp="1" noChangeArrowheads="1"/>
          </p:cNvSpPr>
          <p:nvPr>
            <p:ph type="body" idx="1"/>
          </p:nvPr>
        </p:nvSpPr>
        <p:spPr>
          <a:xfrm>
            <a:off x="1874837" y="1539875"/>
            <a:ext cx="8442325" cy="5181600"/>
          </a:xfrm>
        </p:spPr>
        <p:txBody>
          <a:bodyPr/>
          <a:lstStyle/>
          <a:p>
            <a:r>
              <a:rPr lang="en-US" altLang="zh-CN" dirty="0">
                <a:ea typeface="宋体" panose="02010600030101010101" pitchFamily="2" charset="-122"/>
              </a:rPr>
              <a:t>Major weakness of agglomerative clustering methods</a:t>
            </a:r>
          </a:p>
          <a:p>
            <a:pPr lvl="1"/>
            <a:r>
              <a:rPr lang="en-US" altLang="zh-CN" dirty="0">
                <a:ea typeface="宋体" panose="02010600030101010101" pitchFamily="2" charset="-122"/>
              </a:rPr>
              <a:t>Do not scale well; time complexity of at least O(</a:t>
            </a:r>
            <a:r>
              <a:rPr lang="en-US" altLang="zh-CN" i="1" dirty="0">
                <a:ea typeface="宋体" panose="02010600030101010101" pitchFamily="2" charset="-122"/>
              </a:rPr>
              <a:t>n</a:t>
            </a:r>
            <a:r>
              <a:rPr lang="en-US" altLang="zh-CN" baseline="30000" dirty="0">
                <a:ea typeface="宋体" panose="02010600030101010101" pitchFamily="2" charset="-122"/>
              </a:rPr>
              <a:t>2</a:t>
            </a:r>
            <a:r>
              <a:rPr lang="en-US" altLang="zh-CN" dirty="0">
                <a:ea typeface="宋体" panose="02010600030101010101" pitchFamily="2" charset="-122"/>
              </a:rPr>
              <a:t>), where </a:t>
            </a:r>
            <a:r>
              <a:rPr lang="en-US" altLang="zh-CN" i="1" dirty="0">
                <a:ea typeface="宋体" panose="02010600030101010101" pitchFamily="2" charset="-122"/>
              </a:rPr>
              <a:t>n</a:t>
            </a:r>
            <a:r>
              <a:rPr lang="en-US" altLang="zh-CN" dirty="0">
                <a:ea typeface="宋体" panose="02010600030101010101" pitchFamily="2" charset="-122"/>
              </a:rPr>
              <a:t> is total number of objects</a:t>
            </a:r>
          </a:p>
          <a:p>
            <a:pPr lvl="1"/>
            <a:r>
              <a:rPr lang="en-US" altLang="zh-CN" dirty="0">
                <a:ea typeface="宋体" panose="02010600030101010101" pitchFamily="2" charset="-122"/>
              </a:rPr>
              <a:t>Can never undo what was done previously</a:t>
            </a:r>
          </a:p>
          <a:p>
            <a:r>
              <a:rPr lang="en-US" altLang="zh-CN" dirty="0">
                <a:ea typeface="宋体" panose="02010600030101010101" pitchFamily="2" charset="-122"/>
              </a:rPr>
              <a:t>Birch: Balanced Iterative Reducing and Clustering using Hierarchies  </a:t>
            </a:r>
          </a:p>
          <a:p>
            <a:pPr lvl="1"/>
            <a:r>
              <a:rPr lang="en-US" altLang="zh-CN" dirty="0">
                <a:ea typeface="宋体" panose="02010600030101010101" pitchFamily="2" charset="-122"/>
              </a:rPr>
              <a:t>Incrementally construct a </a:t>
            </a:r>
            <a:r>
              <a:rPr lang="en-US" altLang="zh-CN" i="1" dirty="0">
                <a:ea typeface="宋体" panose="02010600030101010101" pitchFamily="2" charset="-122"/>
              </a:rPr>
              <a:t>CF</a:t>
            </a:r>
            <a:r>
              <a:rPr lang="en-US" altLang="zh-CN" dirty="0">
                <a:ea typeface="宋体" panose="02010600030101010101" pitchFamily="2" charset="-122"/>
              </a:rPr>
              <a:t> (</a:t>
            </a:r>
            <a:r>
              <a:rPr lang="en-US" altLang="zh-CN" i="1" dirty="0">
                <a:ea typeface="宋体" panose="02010600030101010101" pitchFamily="2" charset="-122"/>
              </a:rPr>
              <a:t>Clustering Feature</a:t>
            </a:r>
            <a:r>
              <a:rPr lang="en-US" altLang="zh-CN" dirty="0">
                <a:ea typeface="宋体" panose="02010600030101010101" pitchFamily="2" charset="-122"/>
              </a:rPr>
              <a:t>) tree, a hierarchical data structure summarizing cluster info; finds a good clustering with a single scan </a:t>
            </a:r>
          </a:p>
          <a:p>
            <a:pPr lvl="1"/>
            <a:r>
              <a:rPr lang="en-US" altLang="zh-CN" dirty="0">
                <a:ea typeface="宋体" panose="02010600030101010101" pitchFamily="2" charset="-122"/>
              </a:rPr>
              <a:t>Apply multi-phase clustering; improves quality with a few additional scans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9614-C81A-4A6B-8A61-DF058DC1A4A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C5B0842-FF9C-40A2-A945-D615B79A9E5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49000"/>
                    </a14:imgEffect>
                  </a14:imgLayer>
                </a14:imgProps>
              </a:ext>
            </a:extLst>
          </a:blip>
          <a:stretch>
            <a:fillRect/>
          </a:stretch>
        </p:blipFill>
        <p:spPr>
          <a:xfrm>
            <a:off x="1943101" y="621583"/>
            <a:ext cx="7477124" cy="6085030"/>
          </a:xfrm>
          <a:prstGeom prst="rect">
            <a:avLst/>
          </a:prstGeom>
        </p:spPr>
      </p:pic>
      <p:sp>
        <p:nvSpPr>
          <p:cNvPr id="3" name="TextBox 2">
            <a:extLst>
              <a:ext uri="{FF2B5EF4-FFF2-40B4-BE49-F238E27FC236}">
                <a16:creationId xmlns:a16="http://schemas.microsoft.com/office/drawing/2014/main" id="{30E44B36-313B-3A6E-E001-BAD80EEA8361}"/>
              </a:ext>
            </a:extLst>
          </p:cNvPr>
          <p:cNvSpPr txBox="1"/>
          <p:nvPr/>
        </p:nvSpPr>
        <p:spPr>
          <a:xfrm>
            <a:off x="559378" y="4727864"/>
            <a:ext cx="1662546" cy="369332"/>
          </a:xfrm>
          <a:prstGeom prst="rect">
            <a:avLst/>
          </a:prstGeom>
          <a:noFill/>
        </p:spPr>
        <p:txBody>
          <a:bodyPr wrap="square" rtlCol="0">
            <a:spAutoFit/>
          </a:bodyPr>
          <a:lstStyle/>
          <a:p>
            <a:r>
              <a:rPr lang="en-IN" dirty="0"/>
              <a:t>T(threshold)</a:t>
            </a:r>
          </a:p>
        </p:txBody>
      </p:sp>
    </p:spTree>
    <p:extLst>
      <p:ext uri="{BB962C8B-B14F-4D97-AF65-F5344CB8AC3E}">
        <p14:creationId xmlns:p14="http://schemas.microsoft.com/office/powerpoint/2010/main" val="2747901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DC0D2-4D69-48CA-9614-5AFF7EBF717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72FC261-81CB-4CE0-87FF-D4EDCE3BFC53}"/>
              </a:ext>
            </a:extLst>
          </p:cNvPr>
          <p:cNvSpPr>
            <a:spLocks noGrp="1"/>
          </p:cNvSpPr>
          <p:nvPr>
            <p:ph idx="1"/>
          </p:nvPr>
        </p:nvSpPr>
        <p:spPr>
          <a:xfrm>
            <a:off x="838199" y="730250"/>
            <a:ext cx="10848975" cy="5937250"/>
          </a:xfrm>
        </p:spPr>
        <p:txBody>
          <a:bodyPr>
            <a:normAutofit/>
          </a:bodyPr>
          <a:lstStyle/>
          <a:p>
            <a:r>
              <a:rPr lang="en-US" sz="1400" b="1" dirty="0"/>
              <a:t>Clustering feature (CF) and Cluster Feature Tree (CF Tree)</a:t>
            </a:r>
          </a:p>
          <a:p>
            <a:r>
              <a:rPr lang="en-US" sz="1400" dirty="0"/>
              <a:t>In the clustering feature tree, a clustering feature (CF) is defined as follows:</a:t>
            </a:r>
          </a:p>
          <a:p>
            <a:r>
              <a:rPr lang="en-US" sz="1400" dirty="0">
                <a:solidFill>
                  <a:srgbClr val="C00000"/>
                </a:solidFill>
              </a:rPr>
              <a:t>Each CF is a triplet, which can be represented by (N, LS, SS).</a:t>
            </a:r>
          </a:p>
          <a:p>
            <a:r>
              <a:rPr lang="en-US" sz="1400" dirty="0"/>
              <a:t>Where N represents the number of sample points in the CF, which is easy to understand</a:t>
            </a:r>
          </a:p>
          <a:p>
            <a:r>
              <a:rPr lang="en-US" sz="1400" dirty="0"/>
              <a:t>LS represents the vector sum of the feature dimensions of the sample points in the CF</a:t>
            </a:r>
          </a:p>
          <a:p>
            <a:r>
              <a:rPr lang="en-US" sz="1400" dirty="0"/>
              <a:t>SS represents the square of the feature dimensions of the sample points in the CF.</a:t>
            </a:r>
          </a:p>
          <a:p>
            <a:r>
              <a:rPr lang="en-US" sz="1400" dirty="0"/>
              <a:t>For example, as shown in the following figure, in a CF of a node in the CF Tree, there are the following 5 samples (3,4), (2,6), (4,5), (4,7), ( 3,8). Then it corresponds to</a:t>
            </a:r>
            <a:endParaRPr lang="en-IN" sz="1400" dirty="0"/>
          </a:p>
        </p:txBody>
      </p:sp>
      <p:pic>
        <p:nvPicPr>
          <p:cNvPr id="4" name="Picture 3">
            <a:extLst>
              <a:ext uri="{FF2B5EF4-FFF2-40B4-BE49-F238E27FC236}">
                <a16:creationId xmlns:a16="http://schemas.microsoft.com/office/drawing/2014/main" id="{B1F1F447-3852-4E96-8704-19B05F982AE0}"/>
              </a:ext>
            </a:extLst>
          </p:cNvPr>
          <p:cNvPicPr>
            <a:picLocks noChangeAspect="1"/>
          </p:cNvPicPr>
          <p:nvPr/>
        </p:nvPicPr>
        <p:blipFill>
          <a:blip r:embed="rId2"/>
          <a:stretch>
            <a:fillRect/>
          </a:stretch>
        </p:blipFill>
        <p:spPr>
          <a:xfrm>
            <a:off x="1472223" y="3220147"/>
            <a:ext cx="6252552" cy="3447353"/>
          </a:xfrm>
          <a:prstGeom prst="rect">
            <a:avLst/>
          </a:prstGeom>
        </p:spPr>
      </p:pic>
    </p:spTree>
    <p:extLst>
      <p:ext uri="{BB962C8B-B14F-4D97-AF65-F5344CB8AC3E}">
        <p14:creationId xmlns:p14="http://schemas.microsoft.com/office/powerpoint/2010/main" val="240190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7478-E92F-B22C-0EAF-5CEB4857776A}"/>
              </a:ext>
            </a:extLst>
          </p:cNvPr>
          <p:cNvSpPr>
            <a:spLocks noGrp="1"/>
          </p:cNvSpPr>
          <p:nvPr>
            <p:ph type="title"/>
          </p:nvPr>
        </p:nvSpPr>
        <p:spPr/>
        <p:txBody>
          <a:bodyPr/>
          <a:lstStyle/>
          <a:p>
            <a:r>
              <a:rPr lang="en-IN" dirty="0"/>
              <a:t>CF Insertion Tree</a:t>
            </a:r>
          </a:p>
        </p:txBody>
      </p:sp>
      <p:pic>
        <p:nvPicPr>
          <p:cNvPr id="5" name="Content Placeholder 4">
            <a:extLst>
              <a:ext uri="{FF2B5EF4-FFF2-40B4-BE49-F238E27FC236}">
                <a16:creationId xmlns:a16="http://schemas.microsoft.com/office/drawing/2014/main" id="{CA68C990-6AB3-5A0A-446F-C6BAFC416432}"/>
              </a:ext>
            </a:extLst>
          </p:cNvPr>
          <p:cNvPicPr>
            <a:picLocks noGrp="1" noChangeAspect="1"/>
          </p:cNvPicPr>
          <p:nvPr>
            <p:ph idx="1"/>
          </p:nvPr>
        </p:nvPicPr>
        <p:blipFill>
          <a:blip r:embed="rId2"/>
          <a:stretch>
            <a:fillRect/>
          </a:stretch>
        </p:blipFill>
        <p:spPr>
          <a:xfrm>
            <a:off x="487392" y="1701079"/>
            <a:ext cx="7700644" cy="4742255"/>
          </a:xfrm>
        </p:spPr>
      </p:pic>
      <p:pic>
        <p:nvPicPr>
          <p:cNvPr id="6" name="Picture 5">
            <a:extLst>
              <a:ext uri="{FF2B5EF4-FFF2-40B4-BE49-F238E27FC236}">
                <a16:creationId xmlns:a16="http://schemas.microsoft.com/office/drawing/2014/main" id="{534FB316-724E-F817-337C-22D5871A0872}"/>
              </a:ext>
            </a:extLst>
          </p:cNvPr>
          <p:cNvPicPr>
            <a:picLocks noChangeAspect="1"/>
          </p:cNvPicPr>
          <p:nvPr/>
        </p:nvPicPr>
        <p:blipFill>
          <a:blip r:embed="rId3"/>
          <a:stretch>
            <a:fillRect/>
          </a:stretch>
        </p:blipFill>
        <p:spPr>
          <a:xfrm>
            <a:off x="8353470" y="2027411"/>
            <a:ext cx="3714352" cy="3023591"/>
          </a:xfrm>
          <a:prstGeom prst="rect">
            <a:avLst/>
          </a:prstGeom>
        </p:spPr>
      </p:pic>
    </p:spTree>
    <p:extLst>
      <p:ext uri="{BB962C8B-B14F-4D97-AF65-F5344CB8AC3E}">
        <p14:creationId xmlns:p14="http://schemas.microsoft.com/office/powerpoint/2010/main" val="2071762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A113-B477-42B1-AC60-E07E177D6BE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80D6856-9486-439F-AA47-306052A64B0C}"/>
              </a:ext>
            </a:extLst>
          </p:cNvPr>
          <p:cNvPicPr>
            <a:picLocks noGrp="1" noChangeAspect="1"/>
          </p:cNvPicPr>
          <p:nvPr>
            <p:ph idx="1"/>
          </p:nvPr>
        </p:nvPicPr>
        <p:blipFill>
          <a:blip r:embed="rId3"/>
          <a:stretch>
            <a:fillRect/>
          </a:stretch>
        </p:blipFill>
        <p:spPr>
          <a:xfrm>
            <a:off x="1385887" y="2368928"/>
            <a:ext cx="7372033" cy="1051018"/>
          </a:xfrm>
          <a:prstGeom prst="rect">
            <a:avLst/>
          </a:prstGeom>
        </p:spPr>
      </p:pic>
      <p:sp>
        <p:nvSpPr>
          <p:cNvPr id="6" name="TextBox 5">
            <a:extLst>
              <a:ext uri="{FF2B5EF4-FFF2-40B4-BE49-F238E27FC236}">
                <a16:creationId xmlns:a16="http://schemas.microsoft.com/office/drawing/2014/main" id="{4EF18B64-0060-4879-9090-F023802CC00C}"/>
              </a:ext>
            </a:extLst>
          </p:cNvPr>
          <p:cNvSpPr txBox="1"/>
          <p:nvPr/>
        </p:nvSpPr>
        <p:spPr>
          <a:xfrm>
            <a:off x="2351405" y="1863903"/>
            <a:ext cx="6096000" cy="646331"/>
          </a:xfrm>
          <a:prstGeom prst="rect">
            <a:avLst/>
          </a:prstGeom>
          <a:noFill/>
        </p:spPr>
        <p:txBody>
          <a:bodyPr wrap="square">
            <a:spAutoFit/>
          </a:bodyPr>
          <a:lstStyle/>
          <a:p>
            <a:r>
              <a:rPr lang="en-US" dirty="0"/>
              <a:t>CF has a very good property. It satisfies the linear relationship, that is:</a:t>
            </a:r>
            <a:endParaRPr lang="en-IN" dirty="0"/>
          </a:p>
        </p:txBody>
      </p:sp>
      <p:pic>
        <p:nvPicPr>
          <p:cNvPr id="8" name="Picture 7">
            <a:extLst>
              <a:ext uri="{FF2B5EF4-FFF2-40B4-BE49-F238E27FC236}">
                <a16:creationId xmlns:a16="http://schemas.microsoft.com/office/drawing/2014/main" id="{B282656E-BFB6-4E94-B077-D266045C28A4}"/>
              </a:ext>
            </a:extLst>
          </p:cNvPr>
          <p:cNvPicPr>
            <a:picLocks noChangeAspect="1"/>
          </p:cNvPicPr>
          <p:nvPr/>
        </p:nvPicPr>
        <p:blipFill>
          <a:blip r:embed="rId4"/>
          <a:stretch>
            <a:fillRect/>
          </a:stretch>
        </p:blipFill>
        <p:spPr>
          <a:xfrm>
            <a:off x="2032319" y="3147121"/>
            <a:ext cx="7121841" cy="3198198"/>
          </a:xfrm>
          <a:prstGeom prst="rect">
            <a:avLst/>
          </a:prstGeom>
        </p:spPr>
      </p:pic>
    </p:spTree>
    <p:extLst>
      <p:ext uri="{BB962C8B-B14F-4D97-AF65-F5344CB8AC3E}">
        <p14:creationId xmlns:p14="http://schemas.microsoft.com/office/powerpoint/2010/main" val="1214497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1FD-457B-4DB3-9C47-F1C3AE5A98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5C6C26-F551-4F4A-8406-0C6B913C3D9E}"/>
              </a:ext>
            </a:extLst>
          </p:cNvPr>
          <p:cNvSpPr>
            <a:spLocks noGrp="1"/>
          </p:cNvSpPr>
          <p:nvPr>
            <p:ph idx="1"/>
          </p:nvPr>
        </p:nvSpPr>
        <p:spPr/>
        <p:txBody>
          <a:bodyPr>
            <a:normAutofit/>
          </a:bodyPr>
          <a:lstStyle/>
          <a:p>
            <a:r>
              <a:rPr lang="en-US" sz="2000" dirty="0"/>
              <a:t>This property is also well understood by definition. If you put this property on the CF Tree, that is to say, in the CF Tree, for each CF node in the parent node, its (N, LS, SS) triplet value is equal to the CF node pointed to The sum of the triples of all child nodes.</a:t>
            </a:r>
          </a:p>
          <a:p>
            <a:endParaRPr lang="en-IN" sz="2000" dirty="0"/>
          </a:p>
        </p:txBody>
      </p:sp>
      <p:pic>
        <p:nvPicPr>
          <p:cNvPr id="4" name="Picture 3">
            <a:extLst>
              <a:ext uri="{FF2B5EF4-FFF2-40B4-BE49-F238E27FC236}">
                <a16:creationId xmlns:a16="http://schemas.microsoft.com/office/drawing/2014/main" id="{B42386E8-265C-43F7-918D-D9644FDDA084}"/>
              </a:ext>
            </a:extLst>
          </p:cNvPr>
          <p:cNvPicPr>
            <a:picLocks noChangeAspect="1"/>
          </p:cNvPicPr>
          <p:nvPr/>
        </p:nvPicPr>
        <p:blipFill>
          <a:blip r:embed="rId2"/>
          <a:stretch>
            <a:fillRect/>
          </a:stretch>
        </p:blipFill>
        <p:spPr>
          <a:xfrm>
            <a:off x="2681287" y="3114675"/>
            <a:ext cx="5705475" cy="3581400"/>
          </a:xfrm>
          <a:prstGeom prst="rect">
            <a:avLst/>
          </a:prstGeom>
        </p:spPr>
      </p:pic>
    </p:spTree>
    <p:extLst>
      <p:ext uri="{BB962C8B-B14F-4D97-AF65-F5344CB8AC3E}">
        <p14:creationId xmlns:p14="http://schemas.microsoft.com/office/powerpoint/2010/main" val="425520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5F10-1D0D-48EF-9644-458030AFA0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EDE19D-C90A-49E8-88A5-475380397CA2}"/>
              </a:ext>
            </a:extLst>
          </p:cNvPr>
          <p:cNvSpPr>
            <a:spLocks noGrp="1"/>
          </p:cNvSpPr>
          <p:nvPr>
            <p:ph idx="1"/>
          </p:nvPr>
        </p:nvSpPr>
        <p:spPr/>
        <p:txBody>
          <a:bodyPr>
            <a:normAutofit fontScale="92500" lnSpcReduction="20000"/>
          </a:bodyPr>
          <a:lstStyle/>
          <a:p>
            <a:pPr marL="0" indent="0" algn="l">
              <a:buNone/>
            </a:pPr>
            <a:r>
              <a:rPr lang="en-US" b="1" i="0" dirty="0">
                <a:solidFill>
                  <a:srgbClr val="C00000"/>
                </a:solidFill>
                <a:effectLst/>
                <a:latin typeface="sohne"/>
              </a:rPr>
              <a:t>Parameters of BIRCH</a:t>
            </a:r>
          </a:p>
          <a:p>
            <a:pPr algn="l"/>
            <a:r>
              <a:rPr lang="en-US" b="0" i="0" dirty="0">
                <a:solidFill>
                  <a:srgbClr val="292929"/>
                </a:solidFill>
                <a:effectLst/>
                <a:latin typeface="charter"/>
              </a:rPr>
              <a:t>There are three parameters in this algorithm, which needs to be tuned. Unlike K-means, here the optimal number of clusters (k) need not be input by the user as they are determined by the algorithm.</a:t>
            </a:r>
          </a:p>
          <a:p>
            <a:pPr algn="l"/>
            <a:r>
              <a:rPr lang="en-US" b="0" i="0" dirty="0">
                <a:solidFill>
                  <a:srgbClr val="292929"/>
                </a:solidFill>
                <a:effectLst/>
                <a:latin typeface="charter"/>
              </a:rPr>
              <a:t>✓ </a:t>
            </a:r>
            <a:r>
              <a:rPr lang="en-US" b="1" i="1" dirty="0">
                <a:solidFill>
                  <a:srgbClr val="292929"/>
                </a:solidFill>
                <a:effectLst/>
                <a:latin typeface="charter"/>
              </a:rPr>
              <a:t>threshold </a:t>
            </a:r>
            <a:r>
              <a:rPr lang="en-US" b="0" i="0" dirty="0">
                <a:solidFill>
                  <a:srgbClr val="292929"/>
                </a:solidFill>
                <a:effectLst/>
                <a:latin typeface="charter"/>
              </a:rPr>
              <a:t>: threshold is the maximum number of data points a sub-cluster in the leaf node of the CF tree can hold.</a:t>
            </a:r>
          </a:p>
          <a:p>
            <a:pPr algn="l"/>
            <a:r>
              <a:rPr lang="en-US" b="0" i="0" dirty="0">
                <a:solidFill>
                  <a:srgbClr val="292929"/>
                </a:solidFill>
                <a:effectLst/>
                <a:latin typeface="charter"/>
              </a:rPr>
              <a:t>✓ </a:t>
            </a:r>
            <a:r>
              <a:rPr lang="en-US" b="1" i="1" dirty="0" err="1">
                <a:solidFill>
                  <a:srgbClr val="292929"/>
                </a:solidFill>
                <a:effectLst/>
                <a:latin typeface="charter"/>
              </a:rPr>
              <a:t>branching_factor</a:t>
            </a:r>
            <a:r>
              <a:rPr lang="en-US" b="0" i="0" dirty="0">
                <a:solidFill>
                  <a:srgbClr val="292929"/>
                </a:solidFill>
                <a:effectLst/>
                <a:latin typeface="charter"/>
              </a:rPr>
              <a:t> : This parameter specifies the maximum number of CF sub-clusters in each node (internal node).</a:t>
            </a:r>
          </a:p>
          <a:p>
            <a:pPr algn="l"/>
            <a:r>
              <a:rPr lang="en-US" b="0" i="0" dirty="0">
                <a:solidFill>
                  <a:srgbClr val="292929"/>
                </a:solidFill>
                <a:effectLst/>
                <a:latin typeface="charter"/>
              </a:rPr>
              <a:t>✓ </a:t>
            </a:r>
            <a:r>
              <a:rPr lang="en-US" b="1" i="1" dirty="0" err="1">
                <a:solidFill>
                  <a:srgbClr val="292929"/>
                </a:solidFill>
                <a:effectLst/>
                <a:latin typeface="charter"/>
              </a:rPr>
              <a:t>n_clusters</a:t>
            </a:r>
            <a:r>
              <a:rPr lang="en-US" b="0" i="0" dirty="0">
                <a:solidFill>
                  <a:srgbClr val="292929"/>
                </a:solidFill>
                <a:effectLst/>
                <a:latin typeface="charter"/>
              </a:rPr>
              <a:t> : The number of clusters to be returned after the entire BIRCH algorithm is complete i.e., number of clusters after the final clustering step. If set to None, the final clustering step is not performed and intermediate clusters are returned.</a:t>
            </a:r>
          </a:p>
          <a:p>
            <a:endParaRPr lang="en-IN" dirty="0"/>
          </a:p>
        </p:txBody>
      </p:sp>
    </p:spTree>
    <p:extLst>
      <p:ext uri="{BB962C8B-B14F-4D97-AF65-F5344CB8AC3E}">
        <p14:creationId xmlns:p14="http://schemas.microsoft.com/office/powerpoint/2010/main" val="3988946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A844-C7E0-4BB5-1472-01F453212F28}"/>
              </a:ext>
            </a:extLst>
          </p:cNvPr>
          <p:cNvSpPr>
            <a:spLocks noGrp="1"/>
          </p:cNvSpPr>
          <p:nvPr>
            <p:ph type="title"/>
          </p:nvPr>
        </p:nvSpPr>
        <p:spPr/>
        <p:txBody>
          <a:bodyPr/>
          <a:lstStyle/>
          <a:p>
            <a:r>
              <a:rPr lang="en-IN" dirty="0"/>
              <a:t>Advantages and Disadvantages </a:t>
            </a:r>
          </a:p>
        </p:txBody>
      </p:sp>
      <p:sp>
        <p:nvSpPr>
          <p:cNvPr id="3" name="Content Placeholder 2">
            <a:extLst>
              <a:ext uri="{FF2B5EF4-FFF2-40B4-BE49-F238E27FC236}">
                <a16:creationId xmlns:a16="http://schemas.microsoft.com/office/drawing/2014/main" id="{B7DD663E-5E16-DD50-307D-5B8A8B17E1FD}"/>
              </a:ext>
            </a:extLst>
          </p:cNvPr>
          <p:cNvSpPr>
            <a:spLocks noGrp="1"/>
          </p:cNvSpPr>
          <p:nvPr>
            <p:ph idx="1"/>
          </p:nvPr>
        </p:nvSpPr>
        <p:spPr/>
        <p:txBody>
          <a:bodyPr>
            <a:normAutofit/>
          </a:bodyPr>
          <a:lstStyle/>
          <a:p>
            <a:r>
              <a:rPr lang="en-IN" b="1" dirty="0"/>
              <a:t>Advantages:</a:t>
            </a:r>
          </a:p>
          <a:p>
            <a:endParaRPr lang="en-IN" dirty="0"/>
          </a:p>
          <a:p>
            <a:endParaRPr lang="en-IN" dirty="0"/>
          </a:p>
          <a:p>
            <a:pPr marL="0" indent="0">
              <a:buNone/>
            </a:pPr>
            <a:endParaRPr lang="en-IN" dirty="0"/>
          </a:p>
          <a:p>
            <a:pPr marL="0" indent="0">
              <a:buNone/>
            </a:pPr>
            <a:endParaRPr lang="en-IN" dirty="0"/>
          </a:p>
          <a:p>
            <a:r>
              <a:rPr lang="en-IN" b="1" dirty="0"/>
              <a:t>Disadvantage:</a:t>
            </a:r>
            <a:r>
              <a:rPr lang="en-IN" dirty="0"/>
              <a:t> Handles </a:t>
            </a:r>
            <a:r>
              <a:rPr lang="en-IN" dirty="0">
                <a:solidFill>
                  <a:srgbClr val="C00000"/>
                </a:solidFill>
              </a:rPr>
              <a:t>only numerical </a:t>
            </a:r>
            <a:r>
              <a:rPr lang="en-IN" dirty="0"/>
              <a:t>data.</a:t>
            </a:r>
          </a:p>
          <a:p>
            <a:r>
              <a:rPr lang="en-US" sz="1900" b="1" dirty="0">
                <a:latin typeface="Arial" panose="020B0604020202020204" pitchFamily="34" charset="0"/>
              </a:rPr>
              <a:t>Cluster Shape: </a:t>
            </a:r>
            <a:r>
              <a:rPr lang="en-US" sz="1900" dirty="0">
                <a:latin typeface="Arial" panose="020B0604020202020204" pitchFamily="34" charset="0"/>
              </a:rPr>
              <a:t>BIRCH is best suited for clusters that are spherical and evenly distributed in the feature space. It may not perform as well with clusters of arbitrary shapes.</a:t>
            </a:r>
          </a:p>
          <a:p>
            <a:r>
              <a:rPr lang="en-US" sz="1900" b="1" dirty="0">
                <a:latin typeface="Arial" panose="020B0604020202020204" pitchFamily="34" charset="0"/>
              </a:rPr>
              <a:t>Noise Sensitivity: </a:t>
            </a:r>
            <a:r>
              <a:rPr lang="en-US" sz="1900" dirty="0">
                <a:latin typeface="Arial" panose="020B0604020202020204" pitchFamily="34" charset="0"/>
              </a:rPr>
              <a:t>BIRCH can be sensitive to outliers, especially in the initial clustering phase. Additional noise-handling techniques may be required.</a:t>
            </a:r>
            <a:endParaRPr lang="en-IN" sz="1900" dirty="0">
              <a:latin typeface="Arial" panose="020B0604020202020204" pitchFamily="34" charset="0"/>
            </a:endParaRPr>
          </a:p>
          <a:p>
            <a:endParaRPr lang="en-IN" sz="1800" dirty="0">
              <a:latin typeface="Arial" panose="020B0604020202020204" pitchFamily="34" charset="0"/>
            </a:endParaRPr>
          </a:p>
        </p:txBody>
      </p:sp>
      <p:sp>
        <p:nvSpPr>
          <p:cNvPr id="5" name="Rectangle 2">
            <a:extLst>
              <a:ext uri="{FF2B5EF4-FFF2-40B4-BE49-F238E27FC236}">
                <a16:creationId xmlns:a16="http://schemas.microsoft.com/office/drawing/2014/main" id="{899491B6-F3E5-4F94-1537-B6043928DFE9}"/>
              </a:ext>
            </a:extLst>
          </p:cNvPr>
          <p:cNvSpPr>
            <a:spLocks noChangeArrowheads="1"/>
          </p:cNvSpPr>
          <p:nvPr/>
        </p:nvSpPr>
        <p:spPr bwMode="auto">
          <a:xfrm>
            <a:off x="993423" y="2551836"/>
            <a:ext cx="102390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Efficient with Large Datasets</a:t>
            </a:r>
            <a:r>
              <a:rPr kumimoji="0" lang="en-US" altLang="en-US" sz="1800" b="0" i="0" u="none" strike="noStrike" cap="none" normalizeH="0" baseline="0" dirty="0">
                <a:ln>
                  <a:noFill/>
                </a:ln>
                <a:solidFill>
                  <a:schemeClr val="tx1"/>
                </a:solidFill>
                <a:effectLst/>
                <a:latin typeface="Arial" panose="020B0604020202020204" pitchFamily="34" charset="0"/>
              </a:rPr>
              <a:t>: BIRCH is one of the few clustering algorithms designed to handle very large datasets efficiently, making it ideal for big data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Single Scan Capability</a:t>
            </a:r>
            <a:r>
              <a:rPr kumimoji="0" lang="en-US" altLang="en-US" sz="1800" b="0" i="0" u="none" strike="noStrike" cap="none" normalizeH="0" baseline="0" dirty="0">
                <a:ln>
                  <a:noFill/>
                </a:ln>
                <a:solidFill>
                  <a:schemeClr val="tx1"/>
                </a:solidFill>
                <a:effectLst/>
                <a:latin typeface="Arial" panose="020B0604020202020204" pitchFamily="34" charset="0"/>
              </a:rPr>
              <a:t>: BIRCH can cluster data in a single scan, which is useful for applications that need quick, approximate clustering.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Incremental Clustering</a:t>
            </a:r>
            <a:r>
              <a:rPr kumimoji="0" lang="en-US" altLang="en-US" sz="1800" b="0" i="0" u="none" strike="noStrike" cap="none" normalizeH="0" baseline="0" dirty="0">
                <a:ln>
                  <a:noFill/>
                </a:ln>
                <a:solidFill>
                  <a:schemeClr val="tx1"/>
                </a:solidFill>
                <a:effectLst/>
                <a:latin typeface="Arial" panose="020B0604020202020204" pitchFamily="34" charset="0"/>
              </a:rPr>
              <a:t>: BIRCH can adapt as new data arrives, making it ideal for applications requiring dynamic data clustering. </a:t>
            </a:r>
          </a:p>
        </p:txBody>
      </p:sp>
    </p:spTree>
    <p:extLst>
      <p:ext uri="{BB962C8B-B14F-4D97-AF65-F5344CB8AC3E}">
        <p14:creationId xmlns:p14="http://schemas.microsoft.com/office/powerpoint/2010/main" val="348847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B563-77DF-567C-C05A-0086E7B70FEF}"/>
              </a:ext>
            </a:extLst>
          </p:cNvPr>
          <p:cNvSpPr>
            <a:spLocks noGrp="1"/>
          </p:cNvSpPr>
          <p:nvPr>
            <p:ph type="title"/>
          </p:nvPr>
        </p:nvSpPr>
        <p:spPr/>
        <p:txBody>
          <a:bodyPr/>
          <a:lstStyle/>
          <a:p>
            <a:r>
              <a:rPr lang="en-US" b="1" dirty="0"/>
              <a:t>Applications of BIRCH</a:t>
            </a:r>
            <a:br>
              <a:rPr lang="en-US" b="1" dirty="0"/>
            </a:br>
            <a:endParaRPr lang="en-US" dirty="0"/>
          </a:p>
        </p:txBody>
      </p:sp>
      <p:sp>
        <p:nvSpPr>
          <p:cNvPr id="3" name="Content Placeholder 2">
            <a:extLst>
              <a:ext uri="{FF2B5EF4-FFF2-40B4-BE49-F238E27FC236}">
                <a16:creationId xmlns:a16="http://schemas.microsoft.com/office/drawing/2014/main" id="{89FCA248-BAF4-81CD-9FE2-3E886AFF0CA7}"/>
              </a:ext>
            </a:extLst>
          </p:cNvPr>
          <p:cNvSpPr>
            <a:spLocks noGrp="1"/>
          </p:cNvSpPr>
          <p:nvPr>
            <p:ph idx="1"/>
          </p:nvPr>
        </p:nvSpPr>
        <p:spPr/>
        <p:txBody>
          <a:bodyPr>
            <a:normAutofit fontScale="40000" lnSpcReduction="20000"/>
          </a:bodyPr>
          <a:lstStyle/>
          <a:p>
            <a:pPr>
              <a:buFont typeface="+mj-lt"/>
              <a:buAutoNum type="arabicPeriod"/>
            </a:pPr>
            <a:r>
              <a:rPr lang="en-US" b="1" dirty="0"/>
              <a:t>Customer Segmentation in Marketing</a:t>
            </a:r>
            <a:r>
              <a:rPr lang="en-US" dirty="0"/>
              <a:t>:</a:t>
            </a:r>
          </a:p>
          <a:p>
            <a:pPr marL="742950" lvl="1" indent="-285750">
              <a:buFont typeface="+mj-lt"/>
              <a:buAutoNum type="arabicPeriod"/>
            </a:pPr>
            <a:r>
              <a:rPr lang="en-US" dirty="0"/>
              <a:t>BIRCH is often used to analyze large customer datasets, segmenting customers based on behavior, demographics, or purchasing patterns.</a:t>
            </a:r>
          </a:p>
          <a:p>
            <a:pPr marL="742950" lvl="1" indent="-285750">
              <a:buFont typeface="+mj-lt"/>
              <a:buAutoNum type="arabicPeriod"/>
            </a:pPr>
            <a:r>
              <a:rPr lang="en-US" dirty="0"/>
              <a:t>By dynamically clustering evolving customer data, it helps marketers target segments more accurately and efficiently.</a:t>
            </a:r>
          </a:p>
          <a:p>
            <a:pPr>
              <a:buFont typeface="+mj-lt"/>
              <a:buAutoNum type="arabicPeriod"/>
            </a:pPr>
            <a:r>
              <a:rPr lang="en-US" b="1" dirty="0"/>
              <a:t>Real-Time Data Analysis and Streaming Data</a:t>
            </a:r>
            <a:r>
              <a:rPr lang="en-US" dirty="0"/>
              <a:t>:</a:t>
            </a:r>
          </a:p>
          <a:p>
            <a:pPr marL="742950" lvl="1" indent="-285750">
              <a:buFont typeface="+mj-lt"/>
              <a:buAutoNum type="arabicPeriod"/>
            </a:pPr>
            <a:r>
              <a:rPr lang="en-US" dirty="0"/>
              <a:t>In applications that require processing and analyzing streaming data, like IoT sensor data or log data, BIRCH’s incremental clustering is valuable.</a:t>
            </a:r>
          </a:p>
          <a:p>
            <a:pPr marL="742950" lvl="1" indent="-285750">
              <a:buFont typeface="+mj-lt"/>
              <a:buAutoNum type="arabicPeriod"/>
            </a:pPr>
            <a:r>
              <a:rPr lang="en-US" dirty="0"/>
              <a:t>It can continuously update clusters as new data arrives, which is particularly useful for monitoring network traffic, system logs, and social media feeds.</a:t>
            </a:r>
          </a:p>
          <a:p>
            <a:pPr>
              <a:buFont typeface="+mj-lt"/>
              <a:buAutoNum type="arabicPeriod"/>
            </a:pPr>
            <a:r>
              <a:rPr lang="en-US" b="1" dirty="0"/>
              <a:t>Image Segmentation and Compression</a:t>
            </a:r>
            <a:r>
              <a:rPr lang="en-US" dirty="0"/>
              <a:t>:</a:t>
            </a:r>
          </a:p>
          <a:p>
            <a:pPr marL="742950" lvl="1" indent="-285750">
              <a:buFont typeface="+mj-lt"/>
              <a:buAutoNum type="arabicPeriod"/>
            </a:pPr>
            <a:r>
              <a:rPr lang="en-US" dirty="0"/>
              <a:t>BIRCH can be used to cluster pixels or regions in images based on color or intensity to facilitate image segmentation.</a:t>
            </a:r>
          </a:p>
          <a:p>
            <a:pPr marL="742950" lvl="1" indent="-285750">
              <a:buFont typeface="+mj-lt"/>
              <a:buAutoNum type="arabicPeriod"/>
            </a:pPr>
            <a:r>
              <a:rPr lang="en-US" dirty="0"/>
              <a:t>In image compression, it groups similar pixels together, reducing redundancy and aiding in efficient storage.</a:t>
            </a:r>
          </a:p>
          <a:p>
            <a:pPr>
              <a:buFont typeface="+mj-lt"/>
              <a:buAutoNum type="arabicPeriod"/>
            </a:pPr>
            <a:r>
              <a:rPr lang="en-US" b="1" dirty="0"/>
              <a:t>Text Mining and Document Clustering</a:t>
            </a:r>
            <a:r>
              <a:rPr lang="en-US" dirty="0"/>
              <a:t>:</a:t>
            </a:r>
          </a:p>
          <a:p>
            <a:pPr marL="742950" lvl="1" indent="-285750">
              <a:buFont typeface="+mj-lt"/>
              <a:buAutoNum type="arabicPeriod"/>
            </a:pPr>
            <a:r>
              <a:rPr lang="en-US" dirty="0"/>
              <a:t>BIRCH is effective for clustering large sets of text data, such as organizing large document collections, emails, or social media posts.</a:t>
            </a:r>
          </a:p>
          <a:p>
            <a:pPr marL="742950" lvl="1" indent="-285750">
              <a:buFont typeface="+mj-lt"/>
              <a:buAutoNum type="arabicPeriod"/>
            </a:pPr>
            <a:r>
              <a:rPr lang="en-US" dirty="0"/>
              <a:t>By summarizing and clustering documents based on content similarity, it helps in information retrieval, topic extraction, and recommendation systems.</a:t>
            </a:r>
          </a:p>
          <a:p>
            <a:pPr>
              <a:buFont typeface="+mj-lt"/>
              <a:buAutoNum type="arabicPeriod"/>
            </a:pPr>
            <a:r>
              <a:rPr lang="en-US" b="1" dirty="0"/>
              <a:t>Anomaly Detection</a:t>
            </a:r>
            <a:r>
              <a:rPr lang="en-US" dirty="0"/>
              <a:t>:</a:t>
            </a:r>
          </a:p>
          <a:p>
            <a:pPr marL="742950" lvl="1" indent="-285750">
              <a:buFont typeface="+mj-lt"/>
              <a:buAutoNum type="arabicPeriod"/>
            </a:pPr>
            <a:r>
              <a:rPr lang="en-US" dirty="0"/>
              <a:t>BIRCH can be applied to anomaly detection tasks by identifying clusters of normal behavior and treating outliers or less frequent clusters as anomalies.</a:t>
            </a:r>
          </a:p>
          <a:p>
            <a:pPr marL="742950" lvl="1" indent="-285750">
              <a:buFont typeface="+mj-lt"/>
              <a:buAutoNum type="arabicPeriod"/>
            </a:pPr>
            <a:r>
              <a:rPr lang="en-US" dirty="0"/>
              <a:t>This approach is valuable in fraud detection, network security, and identifying unusual patterns in financial transactions or healthcare data.</a:t>
            </a:r>
          </a:p>
          <a:p>
            <a:pPr>
              <a:buFont typeface="+mj-lt"/>
              <a:buAutoNum type="arabicPeriod"/>
            </a:pPr>
            <a:r>
              <a:rPr lang="en-US" b="1" dirty="0"/>
              <a:t>Recommendation Systems</a:t>
            </a:r>
            <a:r>
              <a:rPr lang="en-US" dirty="0"/>
              <a:t>:</a:t>
            </a:r>
          </a:p>
          <a:p>
            <a:pPr marL="742950" lvl="1" indent="-285750">
              <a:buFont typeface="+mj-lt"/>
              <a:buAutoNum type="arabicPeriod"/>
            </a:pPr>
            <a:r>
              <a:rPr lang="en-US" dirty="0"/>
              <a:t>In e-commerce and streaming services, BIRCH can help cluster user preferences and item features efficiently, even with large and continually updated data.</a:t>
            </a:r>
          </a:p>
          <a:p>
            <a:pPr marL="742950" lvl="1" indent="-285750">
              <a:buFont typeface="+mj-lt"/>
              <a:buAutoNum type="arabicPeriod"/>
            </a:pPr>
            <a:r>
              <a:rPr lang="en-US" dirty="0"/>
              <a:t>These clusters can then be used to make recommendations, helping users discover content or products that align with their interests.</a:t>
            </a:r>
          </a:p>
          <a:p>
            <a:pPr>
              <a:buFont typeface="+mj-lt"/>
              <a:buAutoNum type="arabicPeriod"/>
            </a:pPr>
            <a:r>
              <a:rPr lang="en-US" b="1" dirty="0"/>
              <a:t>Genomics and Bioinformatics</a:t>
            </a:r>
            <a:r>
              <a:rPr lang="en-US" dirty="0"/>
              <a:t>:</a:t>
            </a:r>
          </a:p>
          <a:p>
            <a:pPr marL="742950" lvl="1" indent="-285750">
              <a:buFont typeface="+mj-lt"/>
              <a:buAutoNum type="arabicPeriod"/>
            </a:pPr>
            <a:r>
              <a:rPr lang="en-US" dirty="0"/>
              <a:t>BIRCH is used for clustering large-scale genomic data, such as gene expression profiles or protein sequence data, where the number of clusters is unknown.</a:t>
            </a:r>
          </a:p>
          <a:p>
            <a:pPr marL="742950" lvl="1" indent="-285750">
              <a:buFont typeface="+mj-lt"/>
              <a:buAutoNum type="arabicPeriod"/>
            </a:pPr>
            <a:r>
              <a:rPr lang="en-US" dirty="0"/>
              <a:t>This clustering helps researchers understand genetic similarities and differences across large biological datasets, aiding in classification and pattern recognition.</a:t>
            </a:r>
          </a:p>
          <a:p>
            <a:endParaRPr lang="en-US" dirty="0"/>
          </a:p>
        </p:txBody>
      </p:sp>
    </p:spTree>
    <p:extLst>
      <p:ext uri="{BB962C8B-B14F-4D97-AF65-F5344CB8AC3E}">
        <p14:creationId xmlns:p14="http://schemas.microsoft.com/office/powerpoint/2010/main" val="274027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1680-5B34-6AA3-3BEF-F93D2D814DF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A691D9-D4BC-289B-1C2B-A130F8BE7023}"/>
              </a:ext>
            </a:extLst>
          </p:cNvPr>
          <p:cNvPicPr>
            <a:picLocks noGrp="1" noChangeAspect="1"/>
          </p:cNvPicPr>
          <p:nvPr>
            <p:ph idx="1"/>
          </p:nvPr>
        </p:nvPicPr>
        <p:blipFill>
          <a:blip r:embed="rId2"/>
          <a:stretch>
            <a:fillRect/>
          </a:stretch>
        </p:blipFill>
        <p:spPr>
          <a:xfrm>
            <a:off x="375331" y="628769"/>
            <a:ext cx="11260691" cy="6020386"/>
          </a:xfrm>
        </p:spPr>
      </p:pic>
      <p:sp>
        <p:nvSpPr>
          <p:cNvPr id="3" name="Rectangle 2">
            <a:extLst>
              <a:ext uri="{FF2B5EF4-FFF2-40B4-BE49-F238E27FC236}">
                <a16:creationId xmlns:a16="http://schemas.microsoft.com/office/drawing/2014/main" id="{1F5C1EFE-84B3-EF7E-E7BB-B0B0B654E4EE}"/>
              </a:ext>
            </a:extLst>
          </p:cNvPr>
          <p:cNvSpPr/>
          <p:nvPr/>
        </p:nvSpPr>
        <p:spPr>
          <a:xfrm>
            <a:off x="3296356" y="2122311"/>
            <a:ext cx="6175022"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14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A59F-C1E9-3C5D-3380-E6E379C7D3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89CEB3-1386-E39B-821C-4E554AFA9611}"/>
              </a:ext>
            </a:extLst>
          </p:cNvPr>
          <p:cNvPicPr>
            <a:picLocks noGrp="1" noChangeAspect="1"/>
          </p:cNvPicPr>
          <p:nvPr>
            <p:ph idx="1"/>
          </p:nvPr>
        </p:nvPicPr>
        <p:blipFill>
          <a:blip r:embed="rId2"/>
          <a:stretch>
            <a:fillRect/>
          </a:stretch>
        </p:blipFill>
        <p:spPr>
          <a:xfrm>
            <a:off x="1005327" y="908194"/>
            <a:ext cx="10739770" cy="5584681"/>
          </a:xfrm>
        </p:spPr>
      </p:pic>
    </p:spTree>
    <p:extLst>
      <p:ext uri="{BB962C8B-B14F-4D97-AF65-F5344CB8AC3E}">
        <p14:creationId xmlns:p14="http://schemas.microsoft.com/office/powerpoint/2010/main" val="278307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8534-A0EE-F884-D5D0-28C79ACA443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C7610C-ACBA-222A-6DAF-21A7DA69FF43}"/>
              </a:ext>
            </a:extLst>
          </p:cNvPr>
          <p:cNvPicPr>
            <a:picLocks noGrp="1" noChangeAspect="1"/>
          </p:cNvPicPr>
          <p:nvPr>
            <p:ph idx="1"/>
          </p:nvPr>
        </p:nvPicPr>
        <p:blipFill>
          <a:blip r:embed="rId2"/>
          <a:stretch>
            <a:fillRect/>
          </a:stretch>
        </p:blipFill>
        <p:spPr>
          <a:xfrm>
            <a:off x="1569027" y="557522"/>
            <a:ext cx="8801100" cy="5792219"/>
          </a:xfrm>
        </p:spPr>
      </p:pic>
    </p:spTree>
    <p:extLst>
      <p:ext uri="{BB962C8B-B14F-4D97-AF65-F5344CB8AC3E}">
        <p14:creationId xmlns:p14="http://schemas.microsoft.com/office/powerpoint/2010/main" val="284053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D11B-EC93-4378-4AC8-0C8D3B4AD2D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CD3CE6-EF80-0035-450B-C8B3896580E3}"/>
              </a:ext>
            </a:extLst>
          </p:cNvPr>
          <p:cNvPicPr>
            <a:picLocks noGrp="1" noChangeAspect="1"/>
          </p:cNvPicPr>
          <p:nvPr>
            <p:ph idx="1"/>
          </p:nvPr>
        </p:nvPicPr>
        <p:blipFill>
          <a:blip r:embed="rId2"/>
          <a:stretch>
            <a:fillRect/>
          </a:stretch>
        </p:blipFill>
        <p:spPr>
          <a:xfrm>
            <a:off x="838200" y="862446"/>
            <a:ext cx="9692993" cy="5345690"/>
          </a:xfrm>
        </p:spPr>
      </p:pic>
    </p:spTree>
    <p:extLst>
      <p:ext uri="{BB962C8B-B14F-4D97-AF65-F5344CB8AC3E}">
        <p14:creationId xmlns:p14="http://schemas.microsoft.com/office/powerpoint/2010/main" val="2233559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D7E-4E5A-385D-5819-F882E3D46A8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7858204-C9F8-B31A-37DD-A9462164870C}"/>
              </a:ext>
            </a:extLst>
          </p:cNvPr>
          <p:cNvPicPr>
            <a:picLocks noGrp="1" noChangeAspect="1"/>
          </p:cNvPicPr>
          <p:nvPr>
            <p:ph idx="1"/>
          </p:nvPr>
        </p:nvPicPr>
        <p:blipFill>
          <a:blip r:embed="rId2"/>
          <a:stretch>
            <a:fillRect/>
          </a:stretch>
        </p:blipFill>
        <p:spPr>
          <a:xfrm>
            <a:off x="758546" y="1084839"/>
            <a:ext cx="10181745" cy="5408036"/>
          </a:xfrm>
        </p:spPr>
      </p:pic>
    </p:spTree>
    <p:extLst>
      <p:ext uri="{BB962C8B-B14F-4D97-AF65-F5344CB8AC3E}">
        <p14:creationId xmlns:p14="http://schemas.microsoft.com/office/powerpoint/2010/main" val="4264696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827A-7FCC-8A7D-8596-EA6F16BBD43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E680F47-A418-5026-5080-FCC2EDD71623}"/>
              </a:ext>
            </a:extLst>
          </p:cNvPr>
          <p:cNvPicPr>
            <a:picLocks noGrp="1" noChangeAspect="1"/>
          </p:cNvPicPr>
          <p:nvPr>
            <p:ph idx="1"/>
          </p:nvPr>
        </p:nvPicPr>
        <p:blipFill>
          <a:blip r:embed="rId2"/>
          <a:stretch>
            <a:fillRect/>
          </a:stretch>
        </p:blipFill>
        <p:spPr>
          <a:xfrm>
            <a:off x="1513302" y="1475509"/>
            <a:ext cx="9165396" cy="4722236"/>
          </a:xfrm>
        </p:spPr>
      </p:pic>
    </p:spTree>
    <p:extLst>
      <p:ext uri="{BB962C8B-B14F-4D97-AF65-F5344CB8AC3E}">
        <p14:creationId xmlns:p14="http://schemas.microsoft.com/office/powerpoint/2010/main" val="3074827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9C60-67F4-B9EF-ABF9-343540C273D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BC33356-1E6B-348C-3921-EC24EC27C1D5}"/>
              </a:ext>
            </a:extLst>
          </p:cNvPr>
          <p:cNvPicPr>
            <a:picLocks noGrp="1" noChangeAspect="1"/>
          </p:cNvPicPr>
          <p:nvPr>
            <p:ph idx="1"/>
          </p:nvPr>
        </p:nvPicPr>
        <p:blipFill>
          <a:blip r:embed="rId2"/>
          <a:stretch>
            <a:fillRect/>
          </a:stretch>
        </p:blipFill>
        <p:spPr>
          <a:xfrm>
            <a:off x="1999649" y="1825625"/>
            <a:ext cx="8192701" cy="4351338"/>
          </a:xfrm>
        </p:spPr>
      </p:pic>
    </p:spTree>
    <p:extLst>
      <p:ext uri="{BB962C8B-B14F-4D97-AF65-F5344CB8AC3E}">
        <p14:creationId xmlns:p14="http://schemas.microsoft.com/office/powerpoint/2010/main" val="3018068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3F79-9512-2BB3-4ECE-545D1E50E2EA}"/>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F1B4316E-CDBC-2C36-775F-6344136885D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83036B44-A748-70C5-CF8D-1380FABD6000}"/>
              </a:ext>
            </a:extLst>
          </p:cNvPr>
          <p:cNvPicPr>
            <a:picLocks noChangeAspect="1"/>
          </p:cNvPicPr>
          <p:nvPr/>
        </p:nvPicPr>
        <p:blipFill>
          <a:blip r:embed="rId2"/>
          <a:stretch>
            <a:fillRect/>
          </a:stretch>
        </p:blipFill>
        <p:spPr>
          <a:xfrm>
            <a:off x="1321656" y="1066595"/>
            <a:ext cx="9548687" cy="4724809"/>
          </a:xfrm>
          <a:prstGeom prst="rect">
            <a:avLst/>
          </a:prstGeom>
        </p:spPr>
      </p:pic>
    </p:spTree>
    <p:extLst>
      <p:ext uri="{BB962C8B-B14F-4D97-AF65-F5344CB8AC3E}">
        <p14:creationId xmlns:p14="http://schemas.microsoft.com/office/powerpoint/2010/main" val="194765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6CD8-F957-195D-A2B9-400C8A5B08B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37F92A-05B1-7181-ACE0-005E5AF23614}"/>
              </a:ext>
            </a:extLst>
          </p:cNvPr>
          <p:cNvPicPr>
            <a:picLocks noGrp="1" noChangeAspect="1"/>
          </p:cNvPicPr>
          <p:nvPr>
            <p:ph idx="1"/>
          </p:nvPr>
        </p:nvPicPr>
        <p:blipFill>
          <a:blip r:embed="rId2"/>
          <a:stretch>
            <a:fillRect/>
          </a:stretch>
        </p:blipFill>
        <p:spPr>
          <a:xfrm>
            <a:off x="1748181" y="1690688"/>
            <a:ext cx="9167614" cy="4649499"/>
          </a:xfrm>
        </p:spPr>
      </p:pic>
    </p:spTree>
    <p:extLst>
      <p:ext uri="{BB962C8B-B14F-4D97-AF65-F5344CB8AC3E}">
        <p14:creationId xmlns:p14="http://schemas.microsoft.com/office/powerpoint/2010/main" val="328499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F9D3-F343-7757-0E36-D88B654B43D7}"/>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5B02D9B2-3715-2E63-DE1C-4B915F93A6BF}"/>
              </a:ext>
            </a:extLst>
          </p:cNvPr>
          <p:cNvPicPr>
            <a:picLocks noGrp="1" noChangeAspect="1"/>
          </p:cNvPicPr>
          <p:nvPr>
            <p:ph idx="1"/>
          </p:nvPr>
        </p:nvPicPr>
        <p:blipFill>
          <a:blip r:embed="rId2"/>
          <a:stretch>
            <a:fillRect/>
          </a:stretch>
        </p:blipFill>
        <p:spPr>
          <a:xfrm>
            <a:off x="2132499" y="1825625"/>
            <a:ext cx="7927002" cy="4351338"/>
          </a:xfrm>
        </p:spPr>
      </p:pic>
    </p:spTree>
    <p:extLst>
      <p:ext uri="{BB962C8B-B14F-4D97-AF65-F5344CB8AC3E}">
        <p14:creationId xmlns:p14="http://schemas.microsoft.com/office/powerpoint/2010/main" val="305837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F606-4852-F689-63E2-83B169BE0F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73DBC0-9729-7E98-AACF-667B51F7712F}"/>
              </a:ext>
            </a:extLst>
          </p:cNvPr>
          <p:cNvPicPr>
            <a:picLocks noGrp="1" noChangeAspect="1"/>
          </p:cNvPicPr>
          <p:nvPr>
            <p:ph idx="1"/>
          </p:nvPr>
        </p:nvPicPr>
        <p:blipFill>
          <a:blip r:embed="rId2"/>
          <a:stretch>
            <a:fillRect/>
          </a:stretch>
        </p:blipFill>
        <p:spPr>
          <a:xfrm>
            <a:off x="2039017" y="1825625"/>
            <a:ext cx="8113965" cy="4351338"/>
          </a:xfrm>
        </p:spPr>
      </p:pic>
    </p:spTree>
    <p:extLst>
      <p:ext uri="{BB962C8B-B14F-4D97-AF65-F5344CB8AC3E}">
        <p14:creationId xmlns:p14="http://schemas.microsoft.com/office/powerpoint/2010/main" val="2866143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E876-A6CD-E77C-43A4-080DA9BDDB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BB6C102-27BF-2A5E-7233-F34C62C0A543}"/>
              </a:ext>
            </a:extLst>
          </p:cNvPr>
          <p:cNvPicPr>
            <a:picLocks noGrp="1" noChangeAspect="1"/>
          </p:cNvPicPr>
          <p:nvPr>
            <p:ph idx="1"/>
          </p:nvPr>
        </p:nvPicPr>
        <p:blipFill>
          <a:blip r:embed="rId2"/>
          <a:stretch>
            <a:fillRect/>
          </a:stretch>
        </p:blipFill>
        <p:spPr>
          <a:xfrm>
            <a:off x="1614074" y="897803"/>
            <a:ext cx="9526951" cy="5595072"/>
          </a:xfrm>
        </p:spPr>
      </p:pic>
      <p:sp>
        <p:nvSpPr>
          <p:cNvPr id="7" name="Rectangle 6">
            <a:extLst>
              <a:ext uri="{FF2B5EF4-FFF2-40B4-BE49-F238E27FC236}">
                <a16:creationId xmlns:a16="http://schemas.microsoft.com/office/drawing/2014/main" id="{783D4C76-CD02-D321-63B7-8BD9547BC0E9}"/>
              </a:ext>
            </a:extLst>
          </p:cNvPr>
          <p:cNvSpPr/>
          <p:nvPr/>
        </p:nvSpPr>
        <p:spPr>
          <a:xfrm>
            <a:off x="9476510" y="2317172"/>
            <a:ext cx="602672" cy="3325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CF2</a:t>
            </a:r>
          </a:p>
        </p:txBody>
      </p:sp>
    </p:spTree>
    <p:extLst>
      <p:ext uri="{BB962C8B-B14F-4D97-AF65-F5344CB8AC3E}">
        <p14:creationId xmlns:p14="http://schemas.microsoft.com/office/powerpoint/2010/main" val="764523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8849-0F9B-25B1-D972-E783E6DBCB4E}"/>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F2582B0C-E965-044C-B191-5A27BC960206}"/>
              </a:ext>
            </a:extLst>
          </p:cNvPr>
          <p:cNvSpPr>
            <a:spLocks noGrp="1"/>
          </p:cNvSpPr>
          <p:nvPr>
            <p:ph idx="1"/>
          </p:nvPr>
        </p:nvSpPr>
        <p:spPr/>
        <p:txBody>
          <a:bodyPr/>
          <a:lstStyle/>
          <a:p>
            <a:r>
              <a:rPr lang="en-US" dirty="0">
                <a:hlinkClick r:id="rId2"/>
              </a:rPr>
              <a:t>93 BIRCH Clustering - Numerical Example – YouTube</a:t>
            </a:r>
            <a:endParaRPr lang="en-US" dirty="0"/>
          </a:p>
          <a:p>
            <a:r>
              <a:rPr lang="en-US" dirty="0">
                <a:hlinkClick r:id="rId3"/>
              </a:rPr>
              <a:t>BIRCH Clustering 28-12-2020 (youtube.com)</a:t>
            </a:r>
            <a:endParaRPr lang="en-IN" dirty="0"/>
          </a:p>
        </p:txBody>
      </p:sp>
    </p:spTree>
    <p:extLst>
      <p:ext uri="{BB962C8B-B14F-4D97-AF65-F5344CB8AC3E}">
        <p14:creationId xmlns:p14="http://schemas.microsoft.com/office/powerpoint/2010/main" val="95116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C5B3-AD9A-835D-ADBC-7F78055A165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F542D0-8801-81D2-7D22-02A4FB409677}"/>
              </a:ext>
            </a:extLst>
          </p:cNvPr>
          <p:cNvPicPr>
            <a:picLocks noGrp="1" noChangeAspect="1"/>
          </p:cNvPicPr>
          <p:nvPr>
            <p:ph idx="1"/>
          </p:nvPr>
        </p:nvPicPr>
        <p:blipFill>
          <a:blip r:embed="rId2"/>
          <a:stretch>
            <a:fillRect/>
          </a:stretch>
        </p:blipFill>
        <p:spPr>
          <a:xfrm>
            <a:off x="1381990" y="726296"/>
            <a:ext cx="9164783" cy="5829300"/>
          </a:xfrm>
        </p:spPr>
      </p:pic>
    </p:spTree>
    <p:extLst>
      <p:ext uri="{BB962C8B-B14F-4D97-AF65-F5344CB8AC3E}">
        <p14:creationId xmlns:p14="http://schemas.microsoft.com/office/powerpoint/2010/main" val="382900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F779-632B-24D6-BCA8-27CF735E78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33CAC3-213C-FCC4-05E9-F30F8AC7D33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000"/>
                    </a14:imgEffect>
                  </a14:imgLayer>
                </a14:imgProps>
              </a:ext>
            </a:extLst>
          </a:blip>
          <a:stretch>
            <a:fillRect/>
          </a:stretch>
        </p:blipFill>
        <p:spPr>
          <a:xfrm>
            <a:off x="1092387" y="654627"/>
            <a:ext cx="9682986" cy="5757452"/>
          </a:xfrm>
        </p:spPr>
      </p:pic>
    </p:spTree>
    <p:extLst>
      <p:ext uri="{BB962C8B-B14F-4D97-AF65-F5344CB8AC3E}">
        <p14:creationId xmlns:p14="http://schemas.microsoft.com/office/powerpoint/2010/main" val="1876252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AD56-F857-2AA2-601D-917D4CADB6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15018C-596A-CFCC-BB20-DD5BA8F90490}"/>
              </a:ext>
            </a:extLst>
          </p:cNvPr>
          <p:cNvPicPr>
            <a:picLocks noGrp="1" noChangeAspect="1"/>
          </p:cNvPicPr>
          <p:nvPr>
            <p:ph idx="1"/>
          </p:nvPr>
        </p:nvPicPr>
        <p:blipFill>
          <a:blip r:embed="rId2"/>
          <a:stretch>
            <a:fillRect/>
          </a:stretch>
        </p:blipFill>
        <p:spPr>
          <a:xfrm>
            <a:off x="1652714" y="1836160"/>
            <a:ext cx="8966795" cy="4673730"/>
          </a:xfrm>
        </p:spPr>
      </p:pic>
    </p:spTree>
    <p:extLst>
      <p:ext uri="{BB962C8B-B14F-4D97-AF65-F5344CB8AC3E}">
        <p14:creationId xmlns:p14="http://schemas.microsoft.com/office/powerpoint/2010/main" val="90082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823-AA86-4F8D-4AAA-5A9EFB289AB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AD00417-A726-09FD-7CCE-DD6F4BA56C75}"/>
              </a:ext>
            </a:extLst>
          </p:cNvPr>
          <p:cNvPicPr>
            <a:picLocks noGrp="1" noChangeAspect="1"/>
          </p:cNvPicPr>
          <p:nvPr>
            <p:ph idx="1"/>
          </p:nvPr>
        </p:nvPicPr>
        <p:blipFill>
          <a:blip r:embed="rId3"/>
          <a:stretch>
            <a:fillRect/>
          </a:stretch>
        </p:blipFill>
        <p:spPr>
          <a:xfrm>
            <a:off x="1669664" y="561109"/>
            <a:ext cx="8232873" cy="5942157"/>
          </a:xfrm>
        </p:spPr>
      </p:pic>
    </p:spTree>
    <p:extLst>
      <p:ext uri="{BB962C8B-B14F-4D97-AF65-F5344CB8AC3E}">
        <p14:creationId xmlns:p14="http://schemas.microsoft.com/office/powerpoint/2010/main" val="363940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F4DE-05B7-660B-E1B9-9133884DAD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D63736-882C-2B68-1514-DB02C9AA3399}"/>
              </a:ext>
            </a:extLst>
          </p:cNvPr>
          <p:cNvSpPr>
            <a:spLocks noGrp="1"/>
          </p:cNvSpPr>
          <p:nvPr>
            <p:ph idx="1"/>
          </p:nvPr>
        </p:nvSpPr>
        <p:spPr/>
        <p:txBody>
          <a:bodyPr/>
          <a:lstStyle/>
          <a:p>
            <a:r>
              <a:rPr lang="en-US" dirty="0"/>
              <a:t>In the </a:t>
            </a:r>
            <a:r>
              <a:rPr lang="en-US" b="1" dirty="0"/>
              <a:t>BIRCH (Balanced Iterative Reducing and Clustering using Hierarchies)</a:t>
            </a:r>
            <a:r>
              <a:rPr lang="en-US" dirty="0"/>
              <a:t> algorithm, a </a:t>
            </a:r>
            <a:r>
              <a:rPr lang="en-US" b="1" dirty="0"/>
              <a:t>Cluster Feature (CF)</a:t>
            </a:r>
            <a:r>
              <a:rPr lang="en-US" dirty="0"/>
              <a:t> is a compact representation of a cluster of data points. Cluster Features are essential to BIRCH's ability to process large datasets efficiently, as they allow clusters to be summarized using minimal memory while retaining essential information for clustering.</a:t>
            </a:r>
          </a:p>
        </p:txBody>
      </p:sp>
    </p:spTree>
    <p:extLst>
      <p:ext uri="{BB962C8B-B14F-4D97-AF65-F5344CB8AC3E}">
        <p14:creationId xmlns:p14="http://schemas.microsoft.com/office/powerpoint/2010/main" val="89851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2D31-D139-F6BB-EEA3-3E4E1C5E37B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85E23F-252E-7739-3561-5204FF142C17}"/>
              </a:ext>
            </a:extLst>
          </p:cNvPr>
          <p:cNvPicPr>
            <a:picLocks noGrp="1" noChangeAspect="1"/>
          </p:cNvPicPr>
          <p:nvPr>
            <p:ph idx="1"/>
          </p:nvPr>
        </p:nvPicPr>
        <p:blipFill>
          <a:blip r:embed="rId2"/>
          <a:stretch>
            <a:fillRect/>
          </a:stretch>
        </p:blipFill>
        <p:spPr>
          <a:xfrm>
            <a:off x="1735281" y="857505"/>
            <a:ext cx="8427027" cy="5460712"/>
          </a:xfrm>
        </p:spPr>
      </p:pic>
    </p:spTree>
    <p:extLst>
      <p:ext uri="{BB962C8B-B14F-4D97-AF65-F5344CB8AC3E}">
        <p14:creationId xmlns:p14="http://schemas.microsoft.com/office/powerpoint/2010/main" val="966508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28889</TotalTime>
  <Words>1661</Words>
  <Application>Microsoft Office PowerPoint</Application>
  <PresentationFormat>Widescreen</PresentationFormat>
  <Paragraphs>141</Paragraphs>
  <Slides>39</Slides>
  <Notes>10</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51" baseType="lpstr">
      <vt:lpstr>SimSun</vt:lpstr>
      <vt:lpstr>Arial</vt:lpstr>
      <vt:lpstr>Arial</vt:lpstr>
      <vt:lpstr>Calibri</vt:lpstr>
      <vt:lpstr>Calibri Light</vt:lpstr>
      <vt:lpstr>charter</vt:lpstr>
      <vt:lpstr>Monotype Sorts</vt:lpstr>
      <vt:lpstr>sohne</vt:lpstr>
      <vt:lpstr>Source Sans Pro</vt:lpstr>
      <vt:lpstr>Office Theme</vt:lpstr>
      <vt:lpstr>Equation</vt:lpstr>
      <vt:lpstr>Worksheet</vt:lpstr>
      <vt:lpstr>BIRCH (Balanced Iterative Reducing and Clustering using Hierarchies)</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CF Additive Theorem</vt:lpstr>
      <vt:lpstr>Example of Clustering Feature Vector</vt:lpstr>
      <vt:lpstr>Characteristics of BIRCH</vt:lpstr>
      <vt:lpstr>PowerPoint Presentation</vt:lpstr>
      <vt:lpstr>PowerPoint Presentation</vt:lpstr>
      <vt:lpstr>PowerPoint Presentation</vt:lpstr>
      <vt:lpstr>CF Insertion Tree</vt:lpstr>
      <vt:lpstr>PowerPoint Presentation</vt:lpstr>
      <vt:lpstr>PowerPoint Presentation</vt:lpstr>
      <vt:lpstr>PowerPoint Presentation</vt:lpstr>
      <vt:lpstr>Advantages and Disadvantages </vt:lpstr>
      <vt:lpstr>Applications of BIRCH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BIRCH (Balanced Iterative Reducing and Clustering using Hierarchies)</dc:title>
  <dc:creator>kriti ohri</dc:creator>
  <cp:lastModifiedBy>Kriti Ohri</cp:lastModifiedBy>
  <cp:revision>8</cp:revision>
  <dcterms:created xsi:type="dcterms:W3CDTF">2021-12-20T05:07:36Z</dcterms:created>
  <dcterms:modified xsi:type="dcterms:W3CDTF">2024-11-06T04:18:22Z</dcterms:modified>
</cp:coreProperties>
</file>